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308" r:id="rId3"/>
    <p:sldId id="309" r:id="rId4"/>
    <p:sldId id="310" r:id="rId5"/>
    <p:sldId id="311" r:id="rId6"/>
    <p:sldId id="258" r:id="rId7"/>
    <p:sldId id="269" r:id="rId8"/>
    <p:sldId id="268" r:id="rId9"/>
    <p:sldId id="305" r:id="rId10"/>
    <p:sldId id="314" r:id="rId11"/>
    <p:sldId id="316" r:id="rId12"/>
    <p:sldId id="312" r:id="rId13"/>
    <p:sldId id="307" r:id="rId14"/>
    <p:sldId id="265" r:id="rId15"/>
    <p:sldId id="279" r:id="rId16"/>
    <p:sldId id="280" r:id="rId17"/>
    <p:sldId id="306" r:id="rId18"/>
    <p:sldId id="304" r:id="rId19"/>
    <p:sldId id="267" r:id="rId20"/>
    <p:sldId id="263" r:id="rId21"/>
    <p:sldId id="313" r:id="rId22"/>
    <p:sldId id="315" r:id="rId23"/>
    <p:sldId id="261" r:id="rId24"/>
    <p:sldId id="272" r:id="rId25"/>
    <p:sldId id="273" r:id="rId26"/>
    <p:sldId id="274" r:id="rId27"/>
    <p:sldId id="276" r:id="rId28"/>
    <p:sldId id="303" r:id="rId29"/>
    <p:sldId id="281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6" r:id="rId38"/>
    <p:sldId id="298" r:id="rId39"/>
    <p:sldId id="299" r:id="rId40"/>
    <p:sldId id="300" r:id="rId41"/>
    <p:sldId id="302" r:id="rId42"/>
    <p:sldId id="301" r:id="rId43"/>
    <p:sldId id="283" r:id="rId44"/>
    <p:sldId id="284" r:id="rId45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1EB92-90DE-4BF2-B683-4D26BD730128}" type="datetimeFigureOut">
              <a:rPr lang="hu-HU"/>
              <a:pPr/>
              <a:t>2019.10.03.</a:t>
            </a:fld>
            <a:endParaRPr lang="hu-H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DFC5BD-36DC-4F00-BA99-7B98820D57B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5981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74843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E2799-C8A4-4EE5-B1F0-7EDF2137DD2B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9990-9A24-4321-B2C6-911FDD7AFE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F35A-14FD-4DC1-BBF7-C1AAEFE4C6B6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EF5D-C812-481B-A0B0-D299C4CE87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9D7-0B45-427B-884B-0B0FA1DE5751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2D5A-3779-47FC-9FB9-92ABC127F6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19C6-FC5B-4D9B-88A0-F8CFBBE07F69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A5B8-1359-4AB3-8796-52F4066DCB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F2C3-490F-4E4A-BA46-B5362F24579C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BB0C-7AD0-4B3E-854C-56E9F7AB21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B4D3E-DDB5-4C69-93E7-65A2A4725050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6FC38-72F3-487D-A58A-8FB57C857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8F2D-0714-42BF-BE4C-8808AEDB0B10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F707-5C8A-4105-8074-E7C5FE70A9C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9223-A4E5-4EE8-8EDE-E699B08AC7B4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6CA4E-04F3-4C7D-88A2-D6A8B17F17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CD365-1202-4E9B-82D0-FA05551B6F27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9F02-1768-40CB-A7DF-E7244EFA57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E814-1AC5-4B96-86B7-175A98C04A26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B24D-48B4-4BF8-A608-BB77BD755E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C3E3-5FD6-4AC9-A3A5-31E23F40B60D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0818-C93D-488E-B93D-E763814D02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F8FF5D-B53F-4749-9FB3-765C37AB29F8}" type="datetimeFigureOut">
              <a:rPr lang="hu-HU"/>
              <a:pPr>
                <a:defRPr/>
              </a:pPr>
              <a:t>2019.10.03.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B117C-A268-4CDE-B6F7-46077B24B5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  <a:r>
              <a:rPr lang="hu-HU" sz="3600" dirty="0"/>
              <a:t> </a:t>
            </a:r>
            <a:r>
              <a:rPr lang="hu-HU" sz="3600" dirty="0" smtClean="0"/>
              <a:t>6.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9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4800" b="1" dirty="0" smtClean="0"/>
              <a:t>A neoliberális korszak I.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4800" b="1" dirty="0" smtClean="0"/>
              <a:t>Az állam elleni támadás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78A601FE-FD34-4CF6-B585-83FF839D2494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 dirty="0" smtClean="0"/>
              <a:t>Az </a:t>
            </a:r>
            <a:r>
              <a:rPr lang="hu-HU" sz="4000" dirty="0" err="1" smtClean="0"/>
              <a:t>BW-i</a:t>
            </a:r>
            <a:r>
              <a:rPr lang="hu-HU" sz="4000" dirty="0" smtClean="0"/>
              <a:t> rendszer válsága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0723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mtClean="0"/>
              <a:t>Németország és japán felzárkózása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mtClean="0"/>
              <a:t>Vietnámi háború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mtClean="0"/>
              <a:t>Johnson kormány: Great Society program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mtClean="0"/>
              <a:t>Monetáris expanzió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mtClean="0"/>
              <a:t>Dollár túlértékelt, kereskedelmi és fizetési mérleg hiány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mtClean="0"/>
              <a:t>Felszabadított tőkeáramlás; spekulációk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mtClean="0"/>
              <a:t>1971. dollár többszöri leértékelése, majd lebegő árfolyamrendszer</a:t>
            </a:r>
          </a:p>
        </p:txBody>
      </p:sp>
    </p:spTree>
    <p:extLst>
      <p:ext uri="{BB962C8B-B14F-4D97-AF65-F5344CB8AC3E}">
        <p14:creationId xmlns:p14="http://schemas.microsoft.com/office/powerpoint/2010/main" val="18836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C3F02CC-1E5B-4D14-B1FD-A6A4161E33A8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79387" y="332656"/>
            <a:ext cx="8964613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u-HU" altLang="hu-HU" sz="2000" dirty="0"/>
              <a:t>A hidegháború következtében jelentősen megemelkedtek az USA hadikiadásai. Ehhez járultak hozzá a vietnami háború költségei is. 1968-ban 1 millió amerikai katona harcolt Vietnamban. A háború költségeit nem az amerikai fogyasztás korlátozásával, hanem nemzetközi hitelfelvételekkel finanszírozták.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u-HU" altLang="hu-HU" sz="2000" dirty="0"/>
              <a:t>Az amerikai kormányzat ebben az időszakban egyre nagyobb szerepet vállalt az oktatásban és a szociális ellátásban, a költségvetési deficit ennek következtében is növekedett. A nagyarányú deficitet nem az amerikai megtakarítások fedezték, hanem külföldiek, a megnövekedett fogyasztást pedig az import.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u-HU" altLang="hu-HU" sz="2000" dirty="0"/>
              <a:t>Az európai országok és Japán a háborús újjáépítést követően igen gyorsan fejlődtek, és nemsokára versenyképes árualapokkal jelentkeztek a nemzetközi piacokon. Németország és Japán tartós külkereskedelmi többletet ért el és jelentős devizatartalékokat épített ki.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u-HU" altLang="hu-HU" sz="2000" dirty="0"/>
              <a:t>Az aranydeviza-rendszert közvetlenül </a:t>
            </a:r>
            <a:r>
              <a:rPr lang="hu-HU" altLang="hu-HU" sz="2000" dirty="0" err="1"/>
              <a:t>DeGaulle</a:t>
            </a:r>
            <a:r>
              <a:rPr lang="hu-HU" altLang="hu-HU" sz="2000" dirty="0"/>
              <a:t> francia elnök intézkedése nyomán szűnt meg. Nagy mennyiségű dollárért akart aranyat vásárolni 1971-ben, mikor Nixon elnök felfüggesztette a dollár aranyra történő beváltását</a:t>
            </a:r>
            <a:r>
              <a:rPr lang="hu-HU" altLang="hu-HU" sz="2000" dirty="0" smtClean="0"/>
              <a:t>.</a:t>
            </a:r>
            <a:endParaRPr lang="hu-HU" altLang="hu-HU" sz="2000" dirty="0"/>
          </a:p>
        </p:txBody>
      </p:sp>
    </p:spTree>
    <p:extLst>
      <p:ext uri="{BB962C8B-B14F-4D97-AF65-F5344CB8AC3E}">
        <p14:creationId xmlns:p14="http://schemas.microsoft.com/office/powerpoint/2010/main" val="4637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válság okai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 smtClean="0"/>
              <a:t>Olajárrobbanás: Ez okozta az inflációt? - (költség infláció – ár-bér stop)</a:t>
            </a:r>
          </a:p>
          <a:p>
            <a:r>
              <a:rPr lang="hu-HU" sz="2800" dirty="0" smtClean="0"/>
              <a:t>Már előtte is emelkedett az infláció</a:t>
            </a:r>
          </a:p>
          <a:p>
            <a:r>
              <a:rPr lang="hu-HU" sz="2800" dirty="0"/>
              <a:t>A profitok csökkenése (kimutatható)</a:t>
            </a:r>
          </a:p>
          <a:p>
            <a:r>
              <a:rPr lang="hu-HU" sz="2800" dirty="0" smtClean="0"/>
              <a:t>Túltermelési válság - kapacitások kihasználatlansága</a:t>
            </a:r>
          </a:p>
          <a:p>
            <a:r>
              <a:rPr lang="hu-HU" sz="2800" dirty="0" smtClean="0"/>
              <a:t>Strukturális válság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szerkezeti alkalmazkodás</a:t>
            </a:r>
            <a:endParaRPr lang="hu-HU" sz="2800" dirty="0" smtClean="0"/>
          </a:p>
          <a:p>
            <a:r>
              <a:rPr lang="hu-HU" sz="2800" dirty="0" smtClean="0"/>
              <a:t>Megváltozott feltételek: nemzetközi monopóliumok</a:t>
            </a:r>
          </a:p>
          <a:p>
            <a:r>
              <a:rPr lang="hu-HU" sz="2800" b="1" dirty="0" smtClean="0"/>
              <a:t>Az állam válsága? – Ez vált uralkodóvá!</a:t>
            </a:r>
          </a:p>
          <a:p>
            <a:r>
              <a:rPr lang="hu-HU" sz="2800" b="1" dirty="0" smtClean="0"/>
              <a:t>Jelentős költségvetési deficitek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infláció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946633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állam az 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Túlköltekezés, túlterjeszkedés, túlszabályozás</a:t>
            </a:r>
          </a:p>
          <a:p>
            <a:r>
              <a:rPr lang="hu-HU" dirty="0" smtClean="0"/>
              <a:t>Költségvetési hiányok + Pénznyomással finanszírozva (Hayek, Friedman)</a:t>
            </a:r>
          </a:p>
          <a:p>
            <a:r>
              <a:rPr lang="hu-HU" dirty="0" smtClean="0"/>
              <a:t>Az állami gazdaságpolitika tehetetlensége</a:t>
            </a:r>
          </a:p>
          <a:p>
            <a:r>
              <a:rPr lang="hu-HU" dirty="0" smtClean="0"/>
              <a:t>Nem működik a keresletösztönzés</a:t>
            </a:r>
          </a:p>
          <a:p>
            <a:r>
              <a:rPr lang="hu-HU" b="1" dirty="0" smtClean="0"/>
              <a:t>Az inflációban csapódik le a hibás gazdaságpolitika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53705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hu-HU" dirty="0" smtClean="0"/>
              <a:t>Elméleti fordulat?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27584"/>
            <a:ext cx="8229600" cy="5298579"/>
          </a:xfrm>
        </p:spPr>
        <p:txBody>
          <a:bodyPr/>
          <a:lstStyle/>
          <a:p>
            <a:r>
              <a:rPr lang="hu-HU" sz="2800" dirty="0" smtClean="0"/>
              <a:t>Nobel díj: Friedman (1976) Hayek (1974)</a:t>
            </a:r>
          </a:p>
          <a:p>
            <a:r>
              <a:rPr lang="hu-HU" sz="2800" dirty="0" smtClean="0"/>
              <a:t>Valójában csak később a 80-as, ill. a 90-es években következik be a tényleges fordulat</a:t>
            </a:r>
          </a:p>
          <a:p>
            <a:r>
              <a:rPr lang="hu-HU" sz="2800" b="1" dirty="0" smtClean="0"/>
              <a:t>Az állami (fiskális) beavatkozás mértéke még a 70-80-as években is nő</a:t>
            </a:r>
          </a:p>
          <a:p>
            <a:r>
              <a:rPr lang="hu-HU" sz="2800" dirty="0" smtClean="0"/>
              <a:t>- Éppen a válságokra való reakcióként</a:t>
            </a:r>
          </a:p>
          <a:p>
            <a:r>
              <a:rPr lang="hu-HU" sz="2800" dirty="0" smtClean="0"/>
              <a:t>Kezdetben fiskális próbálkozások: keresletösztönzés</a:t>
            </a:r>
          </a:p>
          <a:p>
            <a:r>
              <a:rPr lang="hu-HU" sz="2800" dirty="0" smtClean="0"/>
              <a:t>A </a:t>
            </a:r>
            <a:r>
              <a:rPr lang="hu-HU" sz="2800" b="1" dirty="0" err="1" smtClean="0"/>
              <a:t>stagfláció</a:t>
            </a:r>
            <a:r>
              <a:rPr lang="hu-HU" sz="2800" dirty="0" smtClean="0"/>
              <a:t> </a:t>
            </a:r>
            <a:r>
              <a:rPr lang="hu-HU" sz="2800" dirty="0" err="1" smtClean="0"/>
              <a:t>a</a:t>
            </a:r>
            <a:r>
              <a:rPr lang="hu-HU" sz="2800" dirty="0" smtClean="0"/>
              <a:t> gyakorlatban cáfolta a </a:t>
            </a:r>
            <a:r>
              <a:rPr lang="hu-HU" sz="2800" dirty="0" err="1" smtClean="0"/>
              <a:t>keynesiánus</a:t>
            </a:r>
            <a:r>
              <a:rPr lang="hu-HU" sz="2800" dirty="0" smtClean="0"/>
              <a:t> politika hatékonyságát</a:t>
            </a:r>
          </a:p>
          <a:p>
            <a:r>
              <a:rPr lang="hu-HU" sz="2800" dirty="0" smtClean="0"/>
              <a:t>Ez adja az igazi áttörést a monetarizmus felé: A „</a:t>
            </a:r>
            <a:r>
              <a:rPr lang="hu-HU" sz="2800" dirty="0" err="1"/>
              <a:t>P</a:t>
            </a:r>
            <a:r>
              <a:rPr lang="hu-HU" sz="2800" dirty="0" err="1" smtClean="0"/>
              <a:t>hillips-görbe</a:t>
            </a:r>
            <a:r>
              <a:rPr lang="hu-HU" sz="2800" dirty="0"/>
              <a:t>” nem </a:t>
            </a:r>
            <a:r>
              <a:rPr lang="hu-HU" sz="2800" dirty="0" smtClean="0"/>
              <a:t>működött!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006554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562074"/>
          </a:xfrm>
        </p:spPr>
        <p:txBody>
          <a:bodyPr/>
          <a:lstStyle/>
          <a:p>
            <a:r>
              <a:rPr lang="hu-HU" dirty="0" smtClean="0"/>
              <a:t>Friedman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692696"/>
            <a:ext cx="8157592" cy="5328592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Minden alapvető kérdésben szembe fordult </a:t>
            </a:r>
            <a:r>
              <a:rPr lang="hu-HU" sz="2800" dirty="0" err="1" smtClean="0"/>
              <a:t>Keynessel</a:t>
            </a:r>
            <a:r>
              <a:rPr lang="hu-HU" sz="2800" dirty="0" smtClean="0"/>
              <a:t>, ill. a </a:t>
            </a:r>
            <a:r>
              <a:rPr lang="hu-HU" sz="2800" dirty="0" err="1" smtClean="0"/>
              <a:t>keynesiánusokkal</a:t>
            </a:r>
            <a:r>
              <a:rPr lang="hu-HU" sz="2800" dirty="0" smtClean="0"/>
              <a:t>: empirikus és elméleti cáfolatok</a:t>
            </a:r>
          </a:p>
          <a:p>
            <a:r>
              <a:rPr lang="hu-HU" sz="2800" dirty="0" smtClean="0"/>
              <a:t>Pénzkeresleti függvény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↔ tranzakciós felfogás (stabil  pénzkeresleti függvény = forgási sebesség)</a:t>
            </a:r>
            <a:endParaRPr lang="hu-HU" sz="2800" dirty="0" smtClean="0"/>
          </a:p>
          <a:p>
            <a:r>
              <a:rPr lang="hu-HU" sz="2800" dirty="0" smtClean="0"/>
              <a:t>Fogyasztási függvény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↔ permanens jövedelem 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multiplikátor nem működik)</a:t>
            </a:r>
            <a:endParaRPr lang="hu-HU" sz="2800" dirty="0" smtClean="0"/>
          </a:p>
          <a:p>
            <a:r>
              <a:rPr lang="hu-HU" sz="2800" dirty="0" smtClean="0"/>
              <a:t>Fix árfolyam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↔ rugalmas</a:t>
            </a:r>
            <a:endParaRPr lang="hu-HU" sz="2800" dirty="0" smtClean="0"/>
          </a:p>
          <a:p>
            <a:r>
              <a:rPr lang="hu-HU" sz="2800" dirty="0" smtClean="0"/>
              <a:t>A válság oka a piac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↔</a:t>
            </a:r>
            <a:r>
              <a:rPr lang="hu-HU" sz="2800" dirty="0" smtClean="0"/>
              <a:t> az állam (monetáris politika)</a:t>
            </a:r>
          </a:p>
          <a:p>
            <a:r>
              <a:rPr lang="hu-HU" sz="2800" dirty="0" smtClean="0"/>
              <a:t>Fiskális politika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↔ monetáris</a:t>
            </a:r>
          </a:p>
          <a:p>
            <a:r>
              <a:rPr lang="hu-HU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Phillips-görbe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↔ természetes ráta hipotézis (árak merevsége, adaptív várakozások)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25173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dirty="0" smtClean="0"/>
              <a:t>Az áttörés mégis nehéz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dirty="0" err="1" smtClean="0"/>
              <a:t>Keynesiánus</a:t>
            </a:r>
            <a:r>
              <a:rPr lang="hu-HU" dirty="0" smtClean="0"/>
              <a:t> próbálkozások a válság kezelésére (Anglia, Franciaország 1974-76) + ár-bér stop</a:t>
            </a:r>
          </a:p>
          <a:p>
            <a:r>
              <a:rPr lang="hu-HU" dirty="0" smtClean="0"/>
              <a:t>Nem működött sem a fiskális, sem a </a:t>
            </a:r>
            <a:r>
              <a:rPr lang="hu-HU" b="1" dirty="0" smtClean="0"/>
              <a:t>monetáris</a:t>
            </a:r>
            <a:r>
              <a:rPr lang="hu-HU" dirty="0" smtClean="0"/>
              <a:t> politika </a:t>
            </a:r>
          </a:p>
          <a:p>
            <a:r>
              <a:rPr lang="hu-HU" dirty="0" smtClean="0"/>
              <a:t>BW- összeomlása</a:t>
            </a:r>
          </a:p>
          <a:p>
            <a:r>
              <a:rPr lang="hu-HU" dirty="0" smtClean="0"/>
              <a:t>Bekövetkezett az, amitől Keynes tartott: 1. </a:t>
            </a:r>
            <a:r>
              <a:rPr lang="hu-HU" dirty="0"/>
              <a:t>A</a:t>
            </a:r>
            <a:r>
              <a:rPr lang="hu-HU" dirty="0" smtClean="0"/>
              <a:t> kamatláb alárendelődött a fizetési mérlegnek.</a:t>
            </a:r>
          </a:p>
          <a:p>
            <a:r>
              <a:rPr lang="hu-HU" dirty="0" smtClean="0"/>
              <a:t>2. Az árfolyamok ingadozása semlegesítette a monetáris politikát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931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Volt egyáltalán </a:t>
            </a:r>
            <a:r>
              <a:rPr lang="hu-HU" sz="3200" b="1" dirty="0" err="1" smtClean="0"/>
              <a:t>keynesiánus</a:t>
            </a:r>
            <a:r>
              <a:rPr lang="hu-HU" sz="3200" b="1" dirty="0" smtClean="0"/>
              <a:t> gazdaságpolitika?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 err="1"/>
              <a:t>Schumpeter</a:t>
            </a:r>
            <a:r>
              <a:rPr lang="hu-HU" sz="2800" dirty="0"/>
              <a:t>: „Keynes megérintette a közgazdasági gondolkodás nagyjait is, de egyúttal hatott a tudományos közgazdasági gondolkodás peremén tevékenykedő írókra és szónokokra is, akik semmi mást nem jegyeztek meg az </a:t>
            </a:r>
            <a:r>
              <a:rPr lang="hu-HU" sz="2800" i="1" dirty="0"/>
              <a:t>általános elméletből</a:t>
            </a:r>
            <a:r>
              <a:rPr lang="hu-HU" sz="2800" dirty="0"/>
              <a:t>, mint a </a:t>
            </a:r>
            <a:r>
              <a:rPr lang="hu-HU" sz="2800" i="1" dirty="0"/>
              <a:t>Költekezés új közgazdaságtaná</a:t>
            </a:r>
            <a:r>
              <a:rPr lang="hu-HU" sz="2800" dirty="0"/>
              <a:t>t</a:t>
            </a:r>
            <a:r>
              <a:rPr lang="hu-HU" sz="2800" dirty="0" smtClean="0"/>
              <a:t>”</a:t>
            </a:r>
          </a:p>
          <a:p>
            <a:r>
              <a:rPr lang="hu-HU" sz="2800" dirty="0" smtClean="0"/>
              <a:t>Keynes? „Félreértik az elméletemet azok, akik azt hiszik, hogy a kereslet általában való növeléséről beszélek. Én nem a kereslet általában való növeléséről, hanem megfelelő összetételű növeléséről beszélek” (Times 1946)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066591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állam súlya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Csak </a:t>
            </a:r>
            <a:r>
              <a:rPr lang="hu-HU" dirty="0"/>
              <a:t>a </a:t>
            </a:r>
            <a:r>
              <a:rPr lang="hu-HU" dirty="0" smtClean="0"/>
              <a:t>2000-es </a:t>
            </a:r>
            <a:r>
              <a:rPr lang="hu-HU" dirty="0"/>
              <a:t>évektől kezd </a:t>
            </a:r>
            <a:r>
              <a:rPr lang="hu-HU" dirty="0" smtClean="0"/>
              <a:t>igazán csökkenni</a:t>
            </a:r>
            <a:r>
              <a:rPr lang="hu-HU" dirty="0"/>
              <a:t>!</a:t>
            </a:r>
          </a:p>
          <a:p>
            <a:r>
              <a:rPr lang="hu-HU" dirty="0" smtClean="0"/>
              <a:t>Hiába a neoliberális elmélet tanácsa?</a:t>
            </a:r>
          </a:p>
          <a:p>
            <a:r>
              <a:rPr lang="hu-HU" dirty="0" smtClean="0"/>
              <a:t>Más </a:t>
            </a:r>
            <a:r>
              <a:rPr lang="hu-HU" dirty="0" smtClean="0"/>
              <a:t>jellegű változások</a:t>
            </a:r>
            <a:r>
              <a:rPr lang="hu-HU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Újraelosztás a tőke </a:t>
            </a:r>
            <a:r>
              <a:rPr lang="hu-HU" dirty="0" smtClean="0"/>
              <a:t>javára: adórendszer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 prioritások megváltozása: Munkanélküliség helyett infláció és egyensúly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Keresletösztönzés helyett a </a:t>
            </a:r>
            <a:r>
              <a:rPr lang="hu-HU" dirty="0" smtClean="0"/>
              <a:t>„precízebb” </a:t>
            </a:r>
            <a:r>
              <a:rPr lang="hu-HU" dirty="0" smtClean="0"/>
              <a:t>módszerek (racionalizálás)</a:t>
            </a:r>
          </a:p>
        </p:txBody>
      </p:sp>
    </p:spTree>
    <p:extLst>
      <p:ext uri="{BB962C8B-B14F-4D97-AF65-F5344CB8AC3E}">
        <p14:creationId xmlns:p14="http://schemas.microsoft.com/office/powerpoint/2010/main" val="1672359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669599"/>
              </p:ext>
            </p:extLst>
          </p:nvPr>
        </p:nvGraphicFramePr>
        <p:xfrm>
          <a:off x="323529" y="548678"/>
          <a:ext cx="8424935" cy="56910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5939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15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20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15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23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41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041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052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05058">
                <a:tc rowSpan="2"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3345" algn="l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1970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0805" algn="l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1980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2710" algn="l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1990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450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1970–1980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2159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1980–1990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marR="2159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1970–1990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2476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</a:rPr>
                        <a:t>1990/1970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54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5735" marR="90170" indent="-64135" algn="l">
                        <a:lnSpc>
                          <a:spcPct val="91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változás (GDP</a:t>
                      </a:r>
                    </a:p>
                    <a:p>
                      <a:pPr marL="99060" algn="l">
                        <a:lnSpc>
                          <a:spcPts val="855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%-ában)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l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%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Németország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38,1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47,8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44,5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marR="2159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-3,3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16,7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Franciaország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37,6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11,7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31,1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Ausztria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38,5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46,9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51,5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13,0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33,8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Belgium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40,3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54,5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52,2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4445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14,2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marR="2159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-2,3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29,4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4342">
                <a:tc>
                  <a:txBody>
                    <a:bodyPr/>
                    <a:lstStyle/>
                    <a:p>
                      <a:pPr marR="159385" algn="l">
                        <a:lnSpc>
                          <a:spcPct val="88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Kontinentális csoport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38,6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48,2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27,8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Svédország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42,2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59,8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61,3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4445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17,6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45,2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Hollandia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58,8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53,1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4445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15,6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–5,7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22,9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Norvégia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40,3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54,0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34,1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Dánia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39,6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51,2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55,9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4445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16,3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41,2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Finnország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29,8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37,4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65,7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4342">
                <a:tc>
                  <a:txBody>
                    <a:bodyPr/>
                    <a:lstStyle/>
                    <a:p>
                      <a:pPr marR="300355" algn="l">
                        <a:lnSpc>
                          <a:spcPct val="88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Skandináv csoport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39,0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50,2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54,7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4445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15,7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40,3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Olaszország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33,9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40,7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53,5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12,8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57,8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Görögország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22,4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30,5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48,8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26,4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12192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117,8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Spanyolország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21,9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32,4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42,0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4445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20,2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92,2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Portugália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21,6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25,9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40,0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14,1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85,2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Déli csoport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24,9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32,4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46,1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13,7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21,1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84,7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394342">
                <a:tc>
                  <a:txBody>
                    <a:bodyPr/>
                    <a:lstStyle/>
                    <a:p>
                      <a:pPr marR="354330" algn="l">
                        <a:lnSpc>
                          <a:spcPct val="88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Egyesült Királyság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38,0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42,2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Írország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38,9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4445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–6,8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394342">
                <a:tc>
                  <a:txBody>
                    <a:bodyPr/>
                    <a:lstStyle/>
                    <a:p>
                      <a:pPr marR="255905" algn="l">
                        <a:lnSpc>
                          <a:spcPct val="88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Angolszász csoport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38,5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46,6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42,7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870" marR="4508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–3,9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5058">
                <a:tc>
                  <a:txBody>
                    <a:bodyPr/>
                    <a:lstStyle/>
                    <a:p>
                      <a:pPr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Összesen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34,4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 marR="9271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44,6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345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4445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6350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15,1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" marR="6477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43,8</a:t>
                      </a:r>
                      <a:endParaRPr lang="hu-HU" sz="1400" dirty="0">
                        <a:solidFill>
                          <a:srgbClr val="FF0000"/>
                        </a:solidFill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403648" y="116632"/>
            <a:ext cx="6438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Az államháztartás kiadásai a GDP százalékában, 1970–1990</a:t>
            </a:r>
          </a:p>
        </p:txBody>
      </p:sp>
    </p:spTree>
    <p:extLst>
      <p:ext uri="{BB962C8B-B14F-4D97-AF65-F5344CB8AC3E}">
        <p14:creationId xmlns:p14="http://schemas.microsoft.com/office/powerpoint/2010/main" val="172873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oliberalis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733425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179512" y="404664"/>
            <a:ext cx="878497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neoliberális ellenforradalom vezető alakjai: </a:t>
            </a:r>
            <a:r>
              <a:rPr lang="de-DE" sz="2400" dirty="0" smtClean="0"/>
              <a:t>Ludwig </a:t>
            </a:r>
            <a:r>
              <a:rPr lang="de-DE" sz="2400" dirty="0"/>
              <a:t>von </a:t>
            </a:r>
            <a:r>
              <a:rPr lang="de-DE" sz="2400" dirty="0" err="1"/>
              <a:t>Mises</a:t>
            </a:r>
            <a:r>
              <a:rPr lang="de-DE" sz="2400" dirty="0"/>
              <a:t>, Friedrich August von Hayek, Milton Friedman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53495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672921"/>
              </p:ext>
            </p:extLst>
          </p:nvPr>
        </p:nvGraphicFramePr>
        <p:xfrm>
          <a:off x="323528" y="620688"/>
          <a:ext cx="8568953" cy="57960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800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70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54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54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51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519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351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3519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2710" algn="l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1990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2710" algn="l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2000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92710" algn="l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2007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 marR="26670" algn="ctr">
                        <a:lnSpc>
                          <a:spcPts val="1075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1990–2000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 marR="26670" algn="ctr">
                        <a:lnSpc>
                          <a:spcPts val="1075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2000–2007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" algn="l">
                        <a:lnSpc>
                          <a:spcPts val="1075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1990–2007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" algn="l">
                        <a:lnSpc>
                          <a:spcPts val="1075"/>
                        </a:lnSpc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</a:rPr>
                        <a:t>2007/1990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183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83210" algn="l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változás (GDP %-ában)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%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7049">
                <a:tc>
                  <a:txBody>
                    <a:bodyPr/>
                    <a:lstStyle/>
                    <a:p>
                      <a:pPr algn="l">
                        <a:lnSpc>
                          <a:spcPts val="111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Németország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lnSpc>
                          <a:spcPts val="111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44,5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lnSpc>
                          <a:spcPts val="111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45,1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lnSpc>
                          <a:spcPts val="111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lnSpc>
                          <a:spcPts val="111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0,6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lnSpc>
                          <a:spcPts val="111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lnSpc>
                          <a:spcPts val="111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–0,9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lnSpc>
                          <a:spcPts val="111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–2,0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Franciaország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51,6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52,3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0,7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178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178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Ausztria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51,5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52,2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48,8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0,7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–3,4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–2,7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–5,2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Belgium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52,2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48,4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–3,0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–0,8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–3,8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–7,3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R="168910" algn="l">
                        <a:lnSpc>
                          <a:spcPct val="88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Kontinentális csoport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48,3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0,2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–2,2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Svédország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61,3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57,0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51,3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–4,3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–5,7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–10,0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–16,3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Hollandia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53,1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44,2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45,5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–8,9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–7,6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–14,3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Norvégia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54,0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42,3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41,0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–11,7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–13,0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–24,1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Dánia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55,9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53,3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50,7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–2,6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–2,6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–5,2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–9,3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Finnország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48,3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47,4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–0,9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–3,9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R="309880" algn="l">
                        <a:lnSpc>
                          <a:spcPct val="88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Skandináv csoport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54,7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47,2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–5,7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–7,5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–13,8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Olaszország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53,5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46,1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47,9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–7,4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–5,6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–10,5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Görögország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48,8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46,7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44,4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–2,1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–2,3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–4,4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–9,0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Spanyolország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42,0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39,1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39,2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–2,3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0,6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–3,8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Portugália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40,0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45,8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178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14,5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Déli csoport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46,1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44,3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230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–2,3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0,6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–3,8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R="363855" algn="l">
                        <a:lnSpc>
                          <a:spcPct val="88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Egyesült Királyság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42,2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36,6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47,5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–5,6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1780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12,6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Írország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43,1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31,3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36,2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–11,8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 marR="26670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–6,9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748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–16,0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R="265430" algn="l">
                        <a:lnSpc>
                          <a:spcPct val="88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Angolszász csoport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42,7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34,0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41,9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–8,7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015" marR="26670" algn="ctr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–0,8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–1,9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Összesen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775" algn="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49,5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46,1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 marR="9398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46,0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–3,4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2667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–0,2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–3,6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–7,2</a:t>
                      </a:r>
                      <a:endParaRPr lang="hu-HU" sz="1400" dirty="0">
                        <a:solidFill>
                          <a:srgbClr val="FF0000"/>
                        </a:solidFill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43608" y="77995"/>
            <a:ext cx="6438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Az államháztartás kiadásai a GDP százalékában, 1990–2007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169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gazdaságpolitika változásai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sz="2800" dirty="0" smtClean="0"/>
              <a:t>Előtérbe kerül a struktúrapolitika</a:t>
            </a:r>
          </a:p>
          <a:p>
            <a:r>
              <a:rPr lang="hu-HU" sz="2800" dirty="0" smtClean="0"/>
              <a:t>A veszteséges ágazatok finanszírozása (szubvenciók) helyett a műszaki megújulás támogatása direkt és indirekt módon, esetleg leépítés</a:t>
            </a:r>
          </a:p>
          <a:p>
            <a:r>
              <a:rPr lang="hu-HU" sz="2800" dirty="0" smtClean="0"/>
              <a:t>= Szerkezetváltás, világgazdasági alkalmazkodás</a:t>
            </a:r>
          </a:p>
          <a:p>
            <a:r>
              <a:rPr lang="hu-HU" sz="2800" dirty="0" smtClean="0"/>
              <a:t>Ennek foglalkoztatási </a:t>
            </a:r>
            <a:r>
              <a:rPr lang="hu-HU" sz="2800" dirty="0" smtClean="0"/>
              <a:t>következményei:</a:t>
            </a:r>
          </a:p>
          <a:p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800" dirty="0"/>
              <a:t>m</a:t>
            </a:r>
            <a:r>
              <a:rPr lang="hu-HU" sz="2800" dirty="0" smtClean="0"/>
              <a:t>unkahelyek megszűnése, újak keletkezése</a:t>
            </a:r>
            <a:endParaRPr lang="hu-HU" sz="2800" dirty="0" smtClean="0"/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az új iparágak felszívják a munkaerőt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24742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jóléti állam leépítése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Korlátozott, inkább racionalizálás: segélyek nagyságának és idejének csökkentése</a:t>
            </a:r>
          </a:p>
          <a:p>
            <a:r>
              <a:rPr lang="hu-HU" dirty="0" smtClean="0"/>
              <a:t>Rászorultság elve</a:t>
            </a:r>
          </a:p>
          <a:p>
            <a:r>
              <a:rPr lang="hu-HU" dirty="0" smtClean="0"/>
              <a:t>Hatékonyság növelése (oktatás, egészségügy)</a:t>
            </a:r>
          </a:p>
          <a:p>
            <a:r>
              <a:rPr lang="hu-HU" dirty="0" smtClean="0"/>
              <a:t>Lényegesebb a bérek visszafogása (szakszervezetek </a:t>
            </a:r>
            <a:r>
              <a:rPr lang="hu-HU" dirty="0" smtClean="0"/>
              <a:t>letörése, munkapiaci dereguláció) </a:t>
            </a:r>
            <a:r>
              <a:rPr lang="hu-HU" dirty="0" smtClean="0"/>
              <a:t>– újraelosztás a tőke javára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6889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792088"/>
          </a:xfrm>
        </p:spPr>
        <p:txBody>
          <a:bodyPr/>
          <a:lstStyle/>
          <a:p>
            <a:r>
              <a:rPr lang="hu-HU" sz="4000" dirty="0" smtClean="0"/>
              <a:t>Az igazi fordulat a 80-as évek elején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 smtClean="0"/>
              <a:t>Thatcher (1979), </a:t>
            </a:r>
            <a:r>
              <a:rPr lang="hu-HU" sz="2800" dirty="0" err="1" smtClean="0"/>
              <a:t>Reagen</a:t>
            </a:r>
            <a:r>
              <a:rPr lang="hu-HU" sz="2800" dirty="0" smtClean="0"/>
              <a:t> (1981)</a:t>
            </a:r>
          </a:p>
          <a:p>
            <a:r>
              <a:rPr lang="hu-HU" sz="2800" dirty="0" smtClean="0"/>
              <a:t>TINA: dereguláció, privatizáció, liberalizáció</a:t>
            </a:r>
          </a:p>
          <a:p>
            <a:r>
              <a:rPr lang="hu-HU" sz="2800" dirty="0" smtClean="0"/>
              <a:t>Az állami beavatkozás leépítése: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Egyensúlyi költségvetés, a </a:t>
            </a:r>
            <a:r>
              <a:rPr lang="hu-HU" sz="2800" dirty="0"/>
              <a:t>monetáris politika előtérbe </a:t>
            </a:r>
            <a:r>
              <a:rPr lang="hu-HU" sz="2800" dirty="0" smtClean="0"/>
              <a:t>kerülése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Reprivatizáció (korlátozott)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Adócsökkentés  (</a:t>
            </a:r>
            <a:r>
              <a:rPr lang="hu-HU" sz="2800" dirty="0" err="1" smtClean="0"/>
              <a:t>Laffer</a:t>
            </a:r>
            <a:r>
              <a:rPr lang="hu-HU" sz="2800" dirty="0" err="1"/>
              <a:t>-</a:t>
            </a:r>
            <a:r>
              <a:rPr lang="hu-HU" sz="2800" dirty="0" err="1" smtClean="0"/>
              <a:t>görbe</a:t>
            </a:r>
            <a:r>
              <a:rPr lang="hu-HU" sz="28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Kiadások visszafogása– korlátozott, inkább a prioritások változnak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Jövedelemegyenlőtlenségek növekedése</a:t>
            </a:r>
          </a:p>
        </p:txBody>
      </p:sp>
    </p:spTree>
    <p:extLst>
      <p:ext uri="{BB962C8B-B14F-4D97-AF65-F5344CB8AC3E}">
        <p14:creationId xmlns:p14="http://schemas.microsoft.com/office/powerpoint/2010/main" val="1342990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88640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i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Miért</a:t>
            </a:r>
            <a:r>
              <a:rPr lang="hu-HU" sz="2800" b="1" i="1" spc="-3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i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</a:t>
            </a:r>
            <a:r>
              <a:rPr lang="hu-HU" sz="2800" b="1" i="1" spc="-3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i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kormány</a:t>
            </a:r>
            <a:r>
              <a:rPr lang="hu-HU" sz="2800" b="1" i="1" spc="-3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i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</a:t>
            </a:r>
            <a:r>
              <a:rPr lang="hu-HU" sz="2800" b="1" i="1" spc="-3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i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probléma?</a:t>
            </a:r>
            <a:r>
              <a:rPr lang="hu-HU" sz="2800" b="1" i="1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-</a:t>
            </a:r>
            <a:r>
              <a:rPr lang="hu-HU" sz="2800" spc="-35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„két</a:t>
            </a:r>
            <a:r>
              <a:rPr lang="hu-HU" sz="2800" spc="-3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feladatot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kell megoldanom: egy könnyűt és egy bonyolultat. Az első feladat, hogy </a:t>
            </a:r>
            <a:r>
              <a:rPr lang="hu-HU" sz="28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bemutassam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, hogy a kormányzat maga a probléma, ez a könnyű része. A kemény kérdés annak megértése, miért a kormány a gond. Hogyan is történhet az, hogy közösségi tehetséggel megáldott emberek oly annyira különböző eredménnyel tevékenykednek, attól függően, hogy politikai vagy gazdasági piacon </a:t>
            </a:r>
            <a:r>
              <a:rPr lang="hu-HU" sz="28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tevékenykednek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? Hogy lehetséges az, hogy ha véletlenszerű mintával, ezen esszé olvasói közül,</a:t>
            </a:r>
            <a:r>
              <a:rPr lang="hu-HU" sz="2800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kiválasztanánk</a:t>
            </a:r>
            <a:r>
              <a:rPr lang="hu-HU" sz="2800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egy</a:t>
            </a:r>
            <a:r>
              <a:rPr lang="hu-HU" sz="2800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csoportot,</a:t>
            </a:r>
            <a:r>
              <a:rPr lang="hu-HU" sz="2800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akik</a:t>
            </a:r>
            <a:r>
              <a:rPr lang="hu-HU" sz="2800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most</a:t>
            </a:r>
            <a:r>
              <a:rPr lang="hu-HU" sz="2800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nincsenek</a:t>
            </a:r>
            <a:r>
              <a:rPr lang="hu-HU" sz="2800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Washingtonban,</a:t>
            </a:r>
            <a:r>
              <a:rPr lang="hu-HU" sz="2800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és</a:t>
            </a:r>
            <a:r>
              <a:rPr lang="hu-HU" sz="2800" spc="-4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velük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lecserélnék az ott levőket, akkor az ország politikája feltehetően nem </a:t>
            </a:r>
            <a:r>
              <a:rPr lang="hu-HU" sz="28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javulna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? Ez az igazi rejtély számomra” (Friedman, 1993, 1).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567923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 smtClean="0"/>
              <a:t>Monetarista monetáris politika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sz="2800" dirty="0" smtClean="0"/>
              <a:t>A gazdasági növekedés üteméhez igazítani a pénzmennyiség növekedését</a:t>
            </a:r>
          </a:p>
          <a:p>
            <a:r>
              <a:rPr lang="hu-HU" sz="2800" dirty="0" smtClean="0"/>
              <a:t>Aggregátumok célzása: M1, M2, M3</a:t>
            </a:r>
          </a:p>
          <a:p>
            <a:r>
              <a:rPr lang="hu-HU" sz="2800" dirty="0" smtClean="0"/>
              <a:t>Nem vált be</a:t>
            </a:r>
            <a:r>
              <a:rPr lang="hu-HU" sz="2800" dirty="0"/>
              <a:t> </a:t>
            </a:r>
            <a:r>
              <a:rPr lang="hu-HU" sz="2800" dirty="0" smtClean="0"/>
              <a:t>1.a </a:t>
            </a:r>
            <a:r>
              <a:rPr lang="hu-HU" sz="2800" dirty="0"/>
              <a:t>pénzkereslet az eredeti monetarista modellektől eltérően legalább részben </a:t>
            </a:r>
            <a:r>
              <a:rPr lang="hu-HU" sz="2800" dirty="0" smtClean="0"/>
              <a:t>kamat-érzékeny</a:t>
            </a:r>
            <a:r>
              <a:rPr lang="hu-HU" sz="2800" dirty="0"/>
              <a:t>. </a:t>
            </a:r>
            <a:endParaRPr lang="hu-HU" sz="2800" dirty="0" smtClean="0"/>
          </a:p>
          <a:p>
            <a:r>
              <a:rPr lang="hu-HU" sz="2800" dirty="0" smtClean="0"/>
              <a:t>2. Nem csak tranzakciós pénz van</a:t>
            </a:r>
          </a:p>
          <a:p>
            <a:r>
              <a:rPr lang="hu-HU" sz="2800" dirty="0"/>
              <a:t>A monetáris aggregátumokra alapozott stratégiák fokozatosan átadták a helyüket az inflációs célkitűzéses stratégiának→ Pénznélküli monetáris paradigma</a:t>
            </a:r>
          </a:p>
          <a:p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4099334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8864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egyik legfontosabb monetarista kísérlet volt, amikor az USA-ban a hetvenes évek magas inflációjának letörése érdekében a Fed </a:t>
            </a:r>
            <a:r>
              <a:rPr lang="hu-HU" sz="24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Poul</a:t>
            </a:r>
            <a:r>
              <a:rPr lang="hu-HU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Volcker</a:t>
            </a:r>
            <a:r>
              <a:rPr lang="hu-HU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vezetésével monetáris </a:t>
            </a:r>
            <a:r>
              <a:rPr lang="hu-HU" sz="24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célaggregátumokatt</a:t>
            </a:r>
            <a:r>
              <a:rPr lang="hu-HU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hirdetett </a:t>
            </a:r>
            <a:r>
              <a:rPr lang="hu-HU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meg.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Noha </a:t>
            </a:r>
            <a:r>
              <a:rPr lang="hu-HU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jegybanki tartalékokra (monetáris bázis) fogalmazta meg a célját, utólag egyöntetűen </a:t>
            </a:r>
            <a:r>
              <a:rPr lang="hu-HU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magas jegybanki kamatoknak lehet betudni az infláció letörését, miközben a mennyiségi célt nem </a:t>
            </a:r>
            <a:r>
              <a:rPr lang="hu-HU" sz="2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teljesítette.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Egyesült Királyság is hasonlókat tapasztalt és fokozatosan egyre több ország felhagyott a monetáris aggregátumok célzásával. </a:t>
            </a:r>
            <a:endParaRPr lang="hu-HU" sz="24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2400" dirty="0" err="1" smtClean="0">
                <a:latin typeface="+mn-lt"/>
                <a:ea typeface="Times New Roman" panose="02020603050405020304" pitchFamily="18" charset="0"/>
              </a:rPr>
              <a:t>Volcker-sokk</a:t>
            </a:r>
            <a:r>
              <a:rPr lang="hu-HU" sz="2400" dirty="0" smtClean="0">
                <a:latin typeface="+mn-lt"/>
                <a:ea typeface="Times New Roman" panose="02020603050405020304" pitchFamily="18" charset="0"/>
              </a:rPr>
              <a:t>: az </a:t>
            </a:r>
            <a:r>
              <a:rPr lang="hu-HU" sz="2400" dirty="0">
                <a:latin typeface="+mn-lt"/>
                <a:ea typeface="Times New Roman" panose="02020603050405020304" pitchFamily="18" charset="0"/>
              </a:rPr>
              <a:t>infláció </a:t>
            </a:r>
            <a:r>
              <a:rPr lang="hu-HU" sz="2400" dirty="0" smtClean="0">
                <a:latin typeface="+mn-lt"/>
                <a:ea typeface="Times New Roman" panose="02020603050405020304" pitchFamily="18" charset="0"/>
              </a:rPr>
              <a:t>letörésében </a:t>
            </a:r>
            <a:r>
              <a:rPr lang="hu-HU" sz="2400" dirty="0">
                <a:latin typeface="+mn-lt"/>
                <a:ea typeface="Times New Roman" panose="02020603050405020304" pitchFamily="18" charset="0"/>
              </a:rPr>
              <a:t>vállalta a húsz százalékot meghaladó jegybanki kamatok miatt kialakult 10 százalékot meghaladó </a:t>
            </a:r>
            <a:r>
              <a:rPr lang="hu-HU" sz="2400" dirty="0" smtClean="0">
                <a:latin typeface="+mn-lt"/>
                <a:ea typeface="Times New Roman" panose="02020603050405020304" pitchFamily="18" charset="0"/>
              </a:rPr>
              <a:t>munkanélküliséget.  </a:t>
            </a:r>
            <a:endParaRPr lang="hu-HU" sz="24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729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Goodhart-törvény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Amint egy </a:t>
            </a:r>
            <a:r>
              <a:rPr lang="hu-HU" sz="2800" dirty="0"/>
              <a:t>gazdasági változót célként tűz ki a gazdaságpolitika, az meg fogja változtatni a viselkedését. </a:t>
            </a:r>
            <a:r>
              <a:rPr lang="hu-HU" sz="2800" dirty="0" smtClean="0"/>
              <a:t>Azért hagytak </a:t>
            </a:r>
            <a:r>
              <a:rPr lang="hu-HU" sz="2800" dirty="0"/>
              <a:t>fel </a:t>
            </a:r>
            <a:r>
              <a:rPr lang="hu-HU" sz="2800" dirty="0" smtClean="0"/>
              <a:t>az aggregátumok stratégiájával</a:t>
            </a:r>
            <a:r>
              <a:rPr lang="hu-HU" sz="2800" dirty="0"/>
              <a:t>, mert a hitelességüket </a:t>
            </a:r>
            <a:r>
              <a:rPr lang="hu-HU" sz="2800" dirty="0" smtClean="0"/>
              <a:t>gyengítette</a:t>
            </a:r>
          </a:p>
          <a:p>
            <a:r>
              <a:rPr lang="hu-HU" sz="2800" dirty="0" err="1" smtClean="0"/>
              <a:t>Goodhart</a:t>
            </a:r>
            <a:r>
              <a:rPr lang="hu-HU" sz="2800" dirty="0" smtClean="0"/>
              <a:t> </a:t>
            </a:r>
            <a:r>
              <a:rPr lang="hu-HU" sz="2800" dirty="0"/>
              <a:t>a törvényt a Lucas-kritika és a Murphy törvény kombinációjának nevezte. </a:t>
            </a:r>
            <a:r>
              <a:rPr lang="hu-HU" sz="2800" dirty="0" smtClean="0"/>
              <a:t>(A </a:t>
            </a:r>
            <a:r>
              <a:rPr lang="hu-HU" sz="2800" dirty="0"/>
              <a:t>Lucas-kritika szerint a makrogazdasági változók megváltoztatják a viselkedésüket a </a:t>
            </a:r>
            <a:r>
              <a:rPr lang="hu-HU" sz="2800" dirty="0" smtClean="0"/>
              <a:t>gazdaságpolitika </a:t>
            </a:r>
            <a:r>
              <a:rPr lang="hu-HU" sz="2800" dirty="0"/>
              <a:t>változásaira válaszul</a:t>
            </a:r>
            <a:r>
              <a:rPr lang="hu-HU" sz="2800" dirty="0" smtClean="0"/>
              <a:t>.)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8470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hu-HU" altLang="hu-HU" sz="3200" smtClean="0"/>
              <a:t>Lucas kritika</a:t>
            </a:r>
          </a:p>
        </p:txBody>
      </p:sp>
      <p:sp>
        <p:nvSpPr>
          <p:cNvPr id="45059" name="Tartalom helye 2"/>
          <p:cNvSpPr>
            <a:spLocks noGrp="1"/>
          </p:cNvSpPr>
          <p:nvPr>
            <p:ph idx="1"/>
          </p:nvPr>
        </p:nvSpPr>
        <p:spPr>
          <a:xfrm>
            <a:off x="250825" y="765175"/>
            <a:ext cx="8435975" cy="5360988"/>
          </a:xfrm>
        </p:spPr>
        <p:txBody>
          <a:bodyPr/>
          <a:lstStyle/>
          <a:p>
            <a:r>
              <a:rPr lang="hu-HU" altLang="hu-HU" sz="2800" dirty="0" smtClean="0"/>
              <a:t>Az </a:t>
            </a:r>
            <a:r>
              <a:rPr lang="hu-HU" altLang="hu-HU" sz="2800" dirty="0" err="1" smtClean="0"/>
              <a:t>ökonometriai</a:t>
            </a:r>
            <a:r>
              <a:rPr lang="hu-HU" altLang="hu-HU" sz="2800" dirty="0" smtClean="0"/>
              <a:t> modellek elvben használhatatlanok, mert azt feltételezik, hogy a kiszámított paraméterek változatlanok maradnak a gazdaságpolitika megváltoztatása után is, és ezért a  modellben megváltoztatva a politikától függő változót, előre lehet jelezni annak hatását.</a:t>
            </a:r>
          </a:p>
          <a:p>
            <a:r>
              <a:rPr lang="hu-HU" altLang="hu-HU" sz="2800" dirty="0" smtClean="0"/>
              <a:t>Lucas szerint azonban </a:t>
            </a:r>
            <a:r>
              <a:rPr lang="hu-HU" altLang="hu-HU" sz="2800" b="1" dirty="0" smtClean="0"/>
              <a:t>a múltbéli idősorokból számított paraméterek meg fognak változni azáltal, hogy a racionális szereplők, reagálva az új intézkedésre, megváltoztatják viselkedésüket.</a:t>
            </a:r>
          </a:p>
          <a:p>
            <a:r>
              <a:rPr lang="hu-HU" altLang="hu-HU" sz="2800" b="1" dirty="0" smtClean="0"/>
              <a:t>A </a:t>
            </a:r>
            <a:r>
              <a:rPr lang="hu-HU" altLang="hu-HU" sz="2800" b="1" dirty="0" err="1" smtClean="0"/>
              <a:t>keynesiánusok</a:t>
            </a:r>
            <a:r>
              <a:rPr lang="hu-HU" altLang="hu-HU" sz="2800" b="1" dirty="0" smtClean="0"/>
              <a:t> ellen alkalmazta</a:t>
            </a:r>
          </a:p>
        </p:txBody>
      </p:sp>
    </p:spTree>
    <p:extLst>
      <p:ext uri="{BB962C8B-B14F-4D97-AF65-F5344CB8AC3E}">
        <p14:creationId xmlns:p14="http://schemas.microsoft.com/office/powerpoint/2010/main" val="22397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fő üzenet tovább 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hu-HU" dirty="0" smtClean="0"/>
              <a:t>A piac hatékony, az állam a hibás</a:t>
            </a:r>
          </a:p>
          <a:p>
            <a:r>
              <a:rPr lang="hu-HU" dirty="0" smtClean="0"/>
              <a:t>A fő ellenség az infláció (árstabilitás)</a:t>
            </a:r>
          </a:p>
          <a:p>
            <a:r>
              <a:rPr lang="hu-HU" dirty="0" smtClean="0"/>
              <a:t>A monetáris politika a fontos</a:t>
            </a:r>
          </a:p>
          <a:p>
            <a:r>
              <a:rPr lang="hu-HU" dirty="0" smtClean="0"/>
              <a:t>A (tiszta) fiskális politika nem hatékony</a:t>
            </a:r>
          </a:p>
          <a:p>
            <a:r>
              <a:rPr lang="hu-HU" dirty="0" smtClean="0"/>
              <a:t>Tilos a deficit </a:t>
            </a:r>
            <a:r>
              <a:rPr lang="hu-HU" dirty="0" err="1" smtClean="0"/>
              <a:t>monetizálása</a:t>
            </a:r>
            <a:endParaRPr lang="hu-HU" dirty="0" smtClean="0"/>
          </a:p>
          <a:p>
            <a:r>
              <a:rPr lang="hu-HU" dirty="0" smtClean="0"/>
              <a:t>Liberális világgazdasági rezsim</a:t>
            </a:r>
          </a:p>
          <a:p>
            <a:r>
              <a:rPr lang="hu-HU" dirty="0" smtClean="0"/>
              <a:t>Újabb radikálisabb elméletek előtérbe kerülése → Újklasszikus iskola stb. 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733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692696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444444"/>
                </a:solidFill>
                <a:latin typeface="Georgia" panose="02040502050405020303" pitchFamily="18" charset="0"/>
              </a:rPr>
              <a:t>A </a:t>
            </a:r>
            <a:r>
              <a:rPr lang="hu-HU" sz="2800" dirty="0" smtClean="0">
                <a:solidFill>
                  <a:srgbClr val="444444"/>
                </a:solidFill>
                <a:latin typeface="Georgia" panose="02040502050405020303" pitchFamily="18" charset="0"/>
              </a:rPr>
              <a:t>magas adók nem motiválják </a:t>
            </a:r>
            <a:r>
              <a:rPr lang="hu-HU" sz="2800" dirty="0">
                <a:solidFill>
                  <a:srgbClr val="444444"/>
                </a:solidFill>
                <a:latin typeface="Georgia" panose="02040502050405020303" pitchFamily="18" charset="0"/>
              </a:rPr>
              <a:t>a társadalom innovatívabb tagjait a társadalmi ranglétra tetején, </a:t>
            </a:r>
            <a:r>
              <a:rPr lang="hu-HU" sz="2800" dirty="0" smtClean="0">
                <a:solidFill>
                  <a:srgbClr val="444444"/>
                </a:solidFill>
                <a:latin typeface="Georgia" panose="02040502050405020303" pitchFamily="18" charset="0"/>
              </a:rPr>
              <a:t>a társadalom </a:t>
            </a:r>
            <a:r>
              <a:rPr lang="hu-HU" sz="2800" dirty="0">
                <a:solidFill>
                  <a:srgbClr val="444444"/>
                </a:solidFill>
                <a:latin typeface="Georgia" panose="02040502050405020303" pitchFamily="18" charset="0"/>
              </a:rPr>
              <a:t>alján lévők </a:t>
            </a:r>
            <a:r>
              <a:rPr lang="hu-HU" sz="2800" dirty="0" smtClean="0">
                <a:solidFill>
                  <a:srgbClr val="444444"/>
                </a:solidFill>
                <a:latin typeface="Georgia" panose="02040502050405020303" pitchFamily="18" charset="0"/>
              </a:rPr>
              <a:t>pedig </a:t>
            </a:r>
            <a:r>
              <a:rPr lang="hu-HU" sz="2800" dirty="0">
                <a:solidFill>
                  <a:srgbClr val="444444"/>
                </a:solidFill>
                <a:latin typeface="Georgia" panose="02040502050405020303" pitchFamily="18" charset="0"/>
              </a:rPr>
              <a:t>függővé váltak a jóléti újraelosztástól, ezért nem motiváltak dolgozni, hiszen képesek megélni az állami szociális juttatásokból is</a:t>
            </a:r>
            <a:r>
              <a:rPr lang="hu-HU" sz="2800" dirty="0" smtClean="0">
                <a:solidFill>
                  <a:srgbClr val="444444"/>
                </a:solidFill>
                <a:latin typeface="Georgia" panose="02040502050405020303" pitchFamily="18" charset="0"/>
              </a:rPr>
              <a:t>.</a:t>
            </a:r>
          </a:p>
          <a:p>
            <a:endParaRPr lang="hu-HU" sz="2800" dirty="0">
              <a:solidFill>
                <a:srgbClr val="444444"/>
              </a:solidFill>
              <a:latin typeface="Georgia" panose="02040502050405020303" pitchFamily="18" charset="0"/>
            </a:endParaRPr>
          </a:p>
          <a:p>
            <a:r>
              <a:rPr lang="hu-HU" sz="2800" dirty="0" smtClean="0">
                <a:solidFill>
                  <a:srgbClr val="444444"/>
                </a:solidFill>
                <a:latin typeface="Georgia" panose="02040502050405020303" pitchFamily="18" charset="0"/>
              </a:rPr>
              <a:t>John </a:t>
            </a:r>
            <a:r>
              <a:rPr lang="hu-HU" sz="2800" dirty="0" err="1">
                <a:solidFill>
                  <a:srgbClr val="444444"/>
                </a:solidFill>
                <a:latin typeface="Georgia" panose="02040502050405020303" pitchFamily="18" charset="0"/>
              </a:rPr>
              <a:t>Kenneth</a:t>
            </a:r>
            <a:r>
              <a:rPr lang="hu-HU" sz="2800" dirty="0">
                <a:solidFill>
                  <a:srgbClr val="444444"/>
                </a:solidFill>
                <a:latin typeface="Georgia" panose="02040502050405020303" pitchFamily="18" charset="0"/>
              </a:rPr>
              <a:t> </a:t>
            </a:r>
            <a:r>
              <a:rPr lang="hu-HU" sz="2800" dirty="0" err="1" smtClean="0">
                <a:solidFill>
                  <a:srgbClr val="444444"/>
                </a:solidFill>
                <a:latin typeface="Georgia" panose="02040502050405020303" pitchFamily="18" charset="0"/>
              </a:rPr>
              <a:t>Galbraith</a:t>
            </a:r>
            <a:r>
              <a:rPr lang="hu-HU" sz="2800" dirty="0" smtClean="0">
                <a:solidFill>
                  <a:srgbClr val="444444"/>
                </a:solidFill>
                <a:latin typeface="Georgia" panose="02040502050405020303" pitchFamily="18" charset="0"/>
              </a:rPr>
              <a:t>: ”a neoliberálisok </a:t>
            </a:r>
            <a:r>
              <a:rPr lang="hu-HU" sz="2800" dirty="0">
                <a:solidFill>
                  <a:srgbClr val="444444"/>
                </a:solidFill>
                <a:latin typeface="Georgia" panose="02040502050405020303" pitchFamily="18" charset="0"/>
              </a:rPr>
              <a:t>szerint a gazdagok azért nem dolgoznak, mert túl keveset keresnek, a szegények meg azért nem, mert túl sokat</a:t>
            </a:r>
            <a:r>
              <a:rPr lang="hu-HU" sz="2800" dirty="0" smtClean="0">
                <a:solidFill>
                  <a:srgbClr val="444444"/>
                </a:solidFill>
                <a:latin typeface="Georgia" panose="02040502050405020303" pitchFamily="18" charset="0"/>
              </a:rPr>
              <a:t>.”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02796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Újklasszikus </a:t>
            </a:r>
            <a:r>
              <a:rPr lang="hu-HU" dirty="0" err="1" smtClean="0"/>
              <a:t>makroökönómia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Racionális várakozások -REH </a:t>
            </a:r>
            <a:r>
              <a:rPr lang="hu-HU" dirty="0"/>
              <a:t>(</a:t>
            </a:r>
            <a:r>
              <a:rPr lang="hu-HU" dirty="0" smtClean="0"/>
              <a:t>adaptív helyett)</a:t>
            </a:r>
          </a:p>
          <a:p>
            <a:r>
              <a:rPr lang="hu-HU" dirty="0" smtClean="0"/>
              <a:t>Piacok megtisztulása</a:t>
            </a:r>
          </a:p>
          <a:p>
            <a:r>
              <a:rPr lang="hu-HU" dirty="0" smtClean="0"/>
              <a:t>Az állami gazdaságpolitika korlátai - tehetetlensége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7443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4000" smtClean="0"/>
              <a:t>A monetarizmus radikális szárnya?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 </a:t>
            </a:r>
            <a:r>
              <a:rPr lang="hu-HU" altLang="hu-HU" sz="2800" dirty="0" err="1" smtClean="0"/>
              <a:t>keynesiánus</a:t>
            </a:r>
            <a:r>
              <a:rPr lang="hu-HU" altLang="hu-HU" sz="2800" dirty="0" smtClean="0"/>
              <a:t> elmélet bukását a </a:t>
            </a:r>
            <a:r>
              <a:rPr lang="hu-HU" altLang="hu-HU" sz="2800" i="1" dirty="0" err="1" smtClean="0"/>
              <a:t>stagfláció</a:t>
            </a:r>
            <a:r>
              <a:rPr lang="hu-HU" altLang="hu-HU" sz="2800" dirty="0" smtClean="0"/>
              <a:t> gyakorlati jelensége és a </a:t>
            </a:r>
            <a:r>
              <a:rPr lang="hu-HU" altLang="hu-HU" sz="2800" i="1" dirty="0" err="1" smtClean="0"/>
              <a:t>mikroökonómiai</a:t>
            </a:r>
            <a:r>
              <a:rPr lang="hu-HU" altLang="hu-HU" sz="2800" dirty="0" smtClean="0"/>
              <a:t> megalapozottságra való törekvés elméleti igénye okozta.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Amikor a </a:t>
            </a:r>
            <a:r>
              <a:rPr lang="hu-HU" altLang="hu-HU" sz="2800" dirty="0" err="1" smtClean="0"/>
              <a:t>REH-t</a:t>
            </a:r>
            <a:r>
              <a:rPr lang="hu-HU" altLang="hu-HU" sz="2800" dirty="0" smtClean="0"/>
              <a:t> először a </a:t>
            </a:r>
            <a:r>
              <a:rPr lang="hu-HU" altLang="hu-HU" sz="2800" dirty="0" err="1" smtClean="0"/>
              <a:t>Phillips-görbére</a:t>
            </a:r>
            <a:r>
              <a:rPr lang="hu-HU" altLang="hu-HU" sz="2800" dirty="0" smtClean="0"/>
              <a:t> alkalmazták, egyfajta radikális monetarizmusnak tekintették; a rövidtávú kínálati görbét felcserélték a (virtuális) VAS görbével (a pénzillúzióból következő, „nagyon rövid távú”).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Jellemzője: REH és piactisztulás.</a:t>
            </a:r>
          </a:p>
        </p:txBody>
      </p:sp>
    </p:spTree>
    <p:extLst>
      <p:ext uri="{BB962C8B-B14F-4D97-AF65-F5344CB8AC3E}">
        <p14:creationId xmlns:p14="http://schemas.microsoft.com/office/powerpoint/2010/main" val="42127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3 fő ismertetőjegy: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A szereplők reálgazdasági döntései csak reáltényezőkön alapulnak (</a:t>
            </a:r>
            <a:r>
              <a:rPr lang="hu-HU" altLang="hu-HU" sz="2800" smtClean="0"/>
              <a:t>relatív árak</a:t>
            </a:r>
            <a:r>
              <a:rPr lang="hu-HU" altLang="hu-HU" sz="2800" dirty="0" smtClean="0"/>
              <a:t>, </a:t>
            </a:r>
            <a:r>
              <a:rPr lang="hu-HU" altLang="hu-HU" sz="2800" smtClean="0"/>
              <a:t>egyensúly előfeltételezett).</a:t>
            </a:r>
            <a:endParaRPr lang="hu-HU" altLang="hu-HU" sz="2800" dirty="0" smtClean="0"/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A szereplők, az informáltságuk keretein belül, konzisztens és sikeres optimalizálók – állandó piacmegtisztulás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A szereplők nem követnek el szisztematikus hibát a környezetük értékelésében (=REH).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dirty="0" smtClean="0"/>
              <a:t>+ Dinamikus problémakezelés (</a:t>
            </a:r>
            <a:r>
              <a:rPr lang="hu-HU" altLang="hu-HU" sz="2800" dirty="0" err="1" smtClean="0"/>
              <a:t>intertemporális</a:t>
            </a:r>
            <a:r>
              <a:rPr lang="hu-HU" altLang="hu-HU" sz="2800" dirty="0" smtClean="0"/>
              <a:t> </a:t>
            </a:r>
            <a:r>
              <a:rPr lang="hu-HU" altLang="hu-HU" sz="2800" dirty="0" err="1" smtClean="0"/>
              <a:t>optimalizáció</a:t>
            </a:r>
            <a:r>
              <a:rPr lang="hu-HU" altLang="hu-HU" sz="2800" dirty="0" smtClean="0"/>
              <a:t>, emiatt fontosak a várakozások).</a:t>
            </a:r>
          </a:p>
        </p:txBody>
      </p:sp>
    </p:spTree>
    <p:extLst>
      <p:ext uri="{BB962C8B-B14F-4D97-AF65-F5344CB8AC3E}">
        <p14:creationId xmlns:p14="http://schemas.microsoft.com/office/powerpoint/2010/main" val="8760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4000" smtClean="0"/>
              <a:t>A racionális várakozások hipotézise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A koncepció először </a:t>
            </a:r>
            <a:r>
              <a:rPr lang="hu-HU" altLang="hu-HU" sz="2400" i="1" dirty="0" smtClean="0"/>
              <a:t>John </a:t>
            </a:r>
            <a:r>
              <a:rPr lang="hu-HU" altLang="hu-HU" sz="2400" i="1" dirty="0" err="1" smtClean="0"/>
              <a:t>Muthnál</a:t>
            </a:r>
            <a:r>
              <a:rPr lang="hu-HU" altLang="hu-HU" sz="2400" dirty="0" smtClean="0"/>
              <a:t> jelent meg 1961-ben. Lényege, hogy a </a:t>
            </a:r>
            <a:r>
              <a:rPr lang="hu-HU" altLang="hu-HU" sz="2400" b="1" dirty="0" smtClean="0"/>
              <a:t>várakozások</a:t>
            </a:r>
            <a:r>
              <a:rPr lang="hu-HU" altLang="hu-HU" sz="2400" dirty="0" smtClean="0"/>
              <a:t>, </a:t>
            </a:r>
            <a:r>
              <a:rPr lang="hu-HU" altLang="hu-HU" sz="2400" b="1" dirty="0" smtClean="0"/>
              <a:t>lévén információkon alapuló előrejelzések, nem mások, mint a releváns gazdaságelmélet előrejelzései</a:t>
            </a:r>
            <a:r>
              <a:rPr lang="hu-HU" altLang="hu-HU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A várakozások eredménye a körül szóródik, mint a</a:t>
            </a:r>
            <a:r>
              <a:rPr lang="hu-HU" altLang="hu-HU" sz="2400" b="1" dirty="0" smtClean="0"/>
              <a:t> modellé</a:t>
            </a:r>
            <a:r>
              <a:rPr lang="hu-HU" altLang="hu-HU" sz="2400" dirty="0" smtClean="0"/>
              <a:t>, ugyanazon az információhalmazon. </a:t>
            </a:r>
            <a:r>
              <a:rPr lang="hu-HU" altLang="hu-HU" sz="2400" b="1" dirty="0" smtClean="0"/>
              <a:t>Információhalmaz</a:t>
            </a:r>
            <a:r>
              <a:rPr lang="hu-HU" altLang="hu-HU" sz="2400" dirty="0" smtClean="0"/>
              <a:t> = </a:t>
            </a:r>
            <a:r>
              <a:rPr lang="hu-HU" altLang="hu-HU" sz="2400" dirty="0" err="1" smtClean="0"/>
              <a:t>exogén</a:t>
            </a:r>
            <a:r>
              <a:rPr lang="hu-HU" altLang="hu-HU" sz="2400" dirty="0" smtClean="0"/>
              <a:t> változók, az endogén változók múltbeli értékei és a modell struktúrája.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A szereplők úgy viselkednek/hozzák várakozásaikat, </a:t>
            </a:r>
            <a:r>
              <a:rPr lang="hu-HU" altLang="hu-HU" sz="2400" b="1" dirty="0" smtClean="0"/>
              <a:t>mintha</a:t>
            </a:r>
            <a:r>
              <a:rPr lang="hu-HU" altLang="hu-HU" sz="2400" dirty="0" smtClean="0"/>
              <a:t> ismernék a modellt. A várakozások hibátlanok egy időben korrelálatlan hibától eltekintve.</a:t>
            </a:r>
          </a:p>
        </p:txBody>
      </p:sp>
    </p:spTree>
    <p:extLst>
      <p:ext uri="{BB962C8B-B14F-4D97-AF65-F5344CB8AC3E}">
        <p14:creationId xmlns:p14="http://schemas.microsoft.com/office/powerpoint/2010/main" val="175145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4000" smtClean="0"/>
              <a:t>A REH két változata:</a:t>
            </a:r>
            <a:r>
              <a:rPr lang="hu-HU" altLang="hu-HU" sz="4000" b="1" smtClean="0"/>
              <a:t/>
            </a:r>
            <a:br>
              <a:rPr lang="hu-HU" altLang="hu-HU" sz="4000" b="1" smtClean="0"/>
            </a:br>
            <a:endParaRPr lang="hu-HU" altLang="hu-HU" sz="40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altLang="hu-HU" b="1" dirty="0" smtClean="0"/>
              <a:t>Gyenge</a:t>
            </a:r>
            <a:r>
              <a:rPr lang="hu-HU" altLang="hu-HU" dirty="0" smtClean="0"/>
              <a:t>: a változó jövőbeli értékére vonatkozó előrejelzést a racionális gazdasági szereplők úgy alakítják ki, hogy a leghatékonyabb módon felhasználják az </a:t>
            </a:r>
            <a:r>
              <a:rPr lang="hu-HU" altLang="hu-HU" b="1" dirty="0" smtClean="0"/>
              <a:t>összes nyilvános információt ama tényezőkkel kapcsolatban, amelyek szerintük befolyásolják az adott változót. </a:t>
            </a:r>
          </a:p>
        </p:txBody>
      </p:sp>
    </p:spTree>
    <p:extLst>
      <p:ext uri="{BB962C8B-B14F-4D97-AF65-F5344CB8AC3E}">
        <p14:creationId xmlns:p14="http://schemas.microsoft.com/office/powerpoint/2010/main" val="286752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200" b="1" smtClean="0"/>
              <a:t>Erős</a:t>
            </a:r>
            <a:r>
              <a:rPr lang="hu-HU" altLang="hu-HU" sz="3200" smtClean="0"/>
              <a:t> változat (Muth eredeti koncepciója):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 gazdasági szereplők szubjektív várakozásai egybeesnek az adott változók objektív, matematikai feltételes valószínűségével</a:t>
            </a:r>
            <a:r>
              <a:rPr lang="hu-HU" altLang="hu-HU" sz="2800" b="1" dirty="0" smtClean="0"/>
              <a:t>/ismerik a modellt.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Ez a változat sem jelent tökéletes előrelátást, mert az elérhető releváns változók halmaza nem teljes; de </a:t>
            </a:r>
            <a:r>
              <a:rPr lang="hu-HU" altLang="hu-HU" sz="2800" b="1" dirty="0" smtClean="0"/>
              <a:t>a várakozások nem lehetnek szisztematikusan torzak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Az előrejelzési hibák véletlenszerűek, 0 várható értékkel, időben korrelálatlanok és a legkisebb a varianciájuk, minden más előrejelzési módszerrel összehasonlítva. </a:t>
            </a:r>
          </a:p>
        </p:txBody>
      </p:sp>
    </p:spTree>
    <p:extLst>
      <p:ext uri="{BB962C8B-B14F-4D97-AF65-F5344CB8AC3E}">
        <p14:creationId xmlns:p14="http://schemas.microsoft.com/office/powerpoint/2010/main" val="397632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4000" b="1" i="1" smtClean="0"/>
              <a:t>Az állandó piacmegtisztulás feltételezése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A walrasi hagyományoknak megfelelően. - A paraméterek minden időpontban az optimális keresleti és kínálati reakciók szerint állnak be, s így a gazdaság rövid és hosszú távon is mindig egyensúlyban van.</a:t>
            </a:r>
            <a:endParaRPr lang="en-GB" altLang="hu-HU" sz="280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800" smtClean="0"/>
              <a:t>Kritika: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800" smtClean="0"/>
              <a:t>Az árak azonnali és szabad alkalmazkodását számos kritika érte: az árak alkalmazkodása még a monetaristák szerint sem azonnali.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800" smtClean="0"/>
              <a:t>A legsúlyosabb kritika a munkapiac megtisztulása ellen: az újklasszikusok szerint ugyanis a munkanélküliség csak önkéntes lehet.</a:t>
            </a:r>
          </a:p>
        </p:txBody>
      </p:sp>
    </p:spTree>
    <p:extLst>
      <p:ext uri="{BB962C8B-B14F-4D97-AF65-F5344CB8AC3E}">
        <p14:creationId xmlns:p14="http://schemas.microsoft.com/office/powerpoint/2010/main" val="33453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/>
          <a:lstStyle/>
          <a:p>
            <a:pPr eaLnBrk="1" hangingPunct="1"/>
            <a:r>
              <a:rPr lang="hu-HU" altLang="hu-HU" sz="3200" dirty="0" smtClean="0"/>
              <a:t>Ciklusok – miért?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620688"/>
            <a:ext cx="8712968" cy="561662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 smtClean="0"/>
              <a:t>A ciklusok léte és az állandó egyensúly közötti látszólagos ellentétet Lucas (1975, 1977) a váratlan keresleti sokkokra hivatkozva igyekszik feloldani, melyek elsősorban </a:t>
            </a:r>
            <a:r>
              <a:rPr lang="hu-HU" altLang="hu-HU" sz="2800" b="1" dirty="0" smtClean="0"/>
              <a:t>a pénzmennyiség váratlan változásaiból </a:t>
            </a:r>
            <a:r>
              <a:rPr lang="hu-HU" altLang="hu-HU" sz="2800" dirty="0" smtClean="0"/>
              <a:t>adódnak. A </a:t>
            </a:r>
            <a:r>
              <a:rPr lang="hu-HU" altLang="hu-HU" sz="2800" b="1" dirty="0" smtClean="0"/>
              <a:t>meglepetésből</a:t>
            </a:r>
            <a:r>
              <a:rPr lang="hu-HU" altLang="hu-HU" sz="2800" dirty="0" smtClean="0"/>
              <a:t> fakadó tökéletlen informáltság miatt a cégek</a:t>
            </a:r>
            <a:r>
              <a:rPr lang="hu-HU" altLang="hu-HU" sz="2800" b="1" dirty="0" smtClean="0"/>
              <a:t> az árszínvonal-változást árarány-változásnak, </a:t>
            </a:r>
            <a:r>
              <a:rPr lang="hu-HU" altLang="hu-HU" sz="2800" dirty="0" smtClean="0"/>
              <a:t>a munkavállalók pedig reálbérváltozásnak nézik, így pedig a meglepetésszerű pénzmennyiség-növekedésnek reálkibocsátás-növekedés lesz az eredménye.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b="1" dirty="0" smtClean="0"/>
              <a:t>A kibocsátás véletlenszerűen ingadozhat a természetes szint körül; a tartós eltéréseket/ciklusokat nem magyarázza. </a:t>
            </a:r>
            <a:r>
              <a:rPr lang="hu-HU" altLang="hu-HU" sz="2800" dirty="0" smtClean="0"/>
              <a:t>Az erre vonatkozó kiegészítő magyarázatok a kibocsátás reagálásának késleltetettségén, a </a:t>
            </a:r>
            <a:r>
              <a:rPr lang="hu-HU" altLang="hu-HU" sz="2800" dirty="0" err="1" smtClean="0"/>
              <a:t>tőkejavak</a:t>
            </a:r>
            <a:r>
              <a:rPr lang="hu-HU" altLang="hu-HU" sz="2800" dirty="0" smtClean="0"/>
              <a:t> tartósságán és a hosszabb távú szerződések alkalmazkodás-lassító hatásán alapulnak. </a:t>
            </a:r>
          </a:p>
        </p:txBody>
      </p:sp>
    </p:spTree>
    <p:extLst>
      <p:ext uri="{BB962C8B-B14F-4D97-AF65-F5344CB8AC3E}">
        <p14:creationId xmlns:p14="http://schemas.microsoft.com/office/powerpoint/2010/main" val="47469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hu-HU" altLang="hu-HU" sz="3200" b="1" dirty="0" smtClean="0"/>
              <a:t>Másik magyarázat: Reálciklus elmélet</a:t>
            </a:r>
            <a:endParaRPr lang="hu-HU" altLang="hu-HU" sz="3200" dirty="0" smtClean="0"/>
          </a:p>
        </p:txBody>
      </p:sp>
      <p:sp>
        <p:nvSpPr>
          <p:cNvPr id="46083" name="Tartalom helye 2"/>
          <p:cNvSpPr>
            <a:spLocks noGrp="1"/>
          </p:cNvSpPr>
          <p:nvPr>
            <p:ph idx="1"/>
          </p:nvPr>
        </p:nvSpPr>
        <p:spPr>
          <a:xfrm>
            <a:off x="395288" y="908050"/>
            <a:ext cx="8291512" cy="5218113"/>
          </a:xfrm>
        </p:spPr>
        <p:txBody>
          <a:bodyPr/>
          <a:lstStyle/>
          <a:p>
            <a:r>
              <a:rPr lang="hu-HU" altLang="hu-HU" sz="2800" b="1" dirty="0" smtClean="0"/>
              <a:t>A ciklusok kiváltó impulzusának a véletlenszerű technológiai változásokat tartja az eredeti újklasszikus meglepetés helyett, </a:t>
            </a:r>
            <a:r>
              <a:rPr lang="hu-HU" altLang="hu-HU" sz="2800" dirty="0" smtClean="0"/>
              <a:t>a terjedési mechanizmus tekintetében azonban megtartja és tovább finomítja a korábbi újklasszikus gondolatmeneteket.</a:t>
            </a:r>
          </a:p>
          <a:p>
            <a:r>
              <a:rPr lang="hu-HU" altLang="hu-HU" sz="2800" dirty="0" smtClean="0"/>
              <a:t>A reálciklus elmélet hívei azt a gazdaságpolitikai filozófiát vallják, hogy </a:t>
            </a:r>
            <a:r>
              <a:rPr lang="hu-HU" altLang="hu-HU" sz="2800" b="1" dirty="0" smtClean="0"/>
              <a:t>a kormányzatnak vétek beavatkoznia a konjunktúra menetébe, hiszen a ciklusok a racionális gazdasági szereplők optimális reagálásai a gazdasági környezet változásaira. </a:t>
            </a:r>
          </a:p>
          <a:p>
            <a:endParaRPr lang="hu-HU" alt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39351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hu-HU" altLang="hu-HU" sz="3200" smtClean="0"/>
              <a:t>Jellemzői:</a:t>
            </a:r>
          </a:p>
        </p:txBody>
      </p:sp>
      <p:sp>
        <p:nvSpPr>
          <p:cNvPr id="47107" name="Tartalom helye 2"/>
          <p:cNvSpPr>
            <a:spLocks noGrp="1"/>
          </p:cNvSpPr>
          <p:nvPr>
            <p:ph idx="1"/>
          </p:nvPr>
        </p:nvSpPr>
        <p:spPr>
          <a:xfrm>
            <a:off x="179388" y="765175"/>
            <a:ext cx="8507412" cy="5360988"/>
          </a:xfrm>
        </p:spPr>
        <p:txBody>
          <a:bodyPr/>
          <a:lstStyle/>
          <a:p>
            <a:r>
              <a:rPr lang="hu-HU" altLang="hu-HU" sz="2400" dirty="0" smtClean="0"/>
              <a:t>a gazdasági szereplők hasznosságukat, illetve profitjukat igyekeznek maximalizálni,</a:t>
            </a:r>
          </a:p>
          <a:p>
            <a:r>
              <a:rPr lang="hu-HU" altLang="hu-HU" sz="2400" dirty="0" smtClean="0"/>
              <a:t>nem szenvednek információs aszimmetriában, </a:t>
            </a:r>
          </a:p>
          <a:p>
            <a:r>
              <a:rPr lang="hu-HU" altLang="hu-HU" sz="2400" dirty="0" smtClean="0"/>
              <a:t>az információkinyerési </a:t>
            </a:r>
            <a:r>
              <a:rPr lang="hu-HU" altLang="hu-HU" sz="2400" dirty="0"/>
              <a:t>(</a:t>
            </a:r>
            <a:r>
              <a:rPr lang="hu-HU" altLang="hu-HU" sz="2400" dirty="0" smtClean="0"/>
              <a:t>jelkinyerési) probléma ugyanakkor továbbra is fennáll,</a:t>
            </a:r>
          </a:p>
          <a:p>
            <a:r>
              <a:rPr lang="hu-HU" altLang="hu-HU" sz="2400" dirty="0" smtClean="0"/>
              <a:t>az árszínvonal változásának pályájára vonatkozó információ nyilvános, </a:t>
            </a:r>
          </a:p>
          <a:p>
            <a:r>
              <a:rPr lang="hu-HU" altLang="hu-HU" sz="2400" dirty="0" smtClean="0"/>
              <a:t>az abszolút rugalmas árak folyamatosan biztosítják a piacok megtisztulást,  azaz állandó egyensúlyi állapot áll fenn, </a:t>
            </a:r>
          </a:p>
          <a:p>
            <a:r>
              <a:rPr lang="hu-HU" altLang="hu-HU" sz="2400" dirty="0" smtClean="0"/>
              <a:t>az </a:t>
            </a:r>
            <a:r>
              <a:rPr lang="hu-HU" altLang="hu-HU" sz="2400" dirty="0" err="1" smtClean="0"/>
              <a:t>aggregált</a:t>
            </a:r>
            <a:r>
              <a:rPr lang="hu-HU" altLang="hu-HU" sz="2400" dirty="0" smtClean="0"/>
              <a:t> termelés és foglalkoztatottság hullámzásának oka nagymértékű, véletlen technológia változás, </a:t>
            </a:r>
          </a:p>
          <a:p>
            <a:r>
              <a:rPr lang="hu-HU" altLang="hu-HU" sz="2400" dirty="0" smtClean="0"/>
              <a:t>a monetáris politika (is) hatástalan.</a:t>
            </a:r>
          </a:p>
        </p:txBody>
      </p:sp>
    </p:spTree>
    <p:extLst>
      <p:ext uri="{BB962C8B-B14F-4D97-AF65-F5344CB8AC3E}">
        <p14:creationId xmlns:p14="http://schemas.microsoft.com/office/powerpoint/2010/main" val="27752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1" name="Kép 5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72816"/>
            <a:ext cx="8750200" cy="3384375"/>
          </a:xfrm>
          <a:prstGeom prst="rect">
            <a:avLst/>
          </a:prstGeom>
        </p:spPr>
      </p:pic>
      <p:sp>
        <p:nvSpPr>
          <p:cNvPr id="562" name="Szövegdoboz 561"/>
          <p:cNvSpPr txBox="1"/>
          <p:nvPr/>
        </p:nvSpPr>
        <p:spPr>
          <a:xfrm>
            <a:off x="899592" y="332656"/>
            <a:ext cx="7416824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/>
            <a:r>
              <a:rPr lang="hu-HU" b="1" dirty="0"/>
              <a:t>Az Egyesült Államok reál GDP-jének alakulása, 1970–2014</a:t>
            </a:r>
          </a:p>
          <a:p>
            <a:pPr algn="ctr"/>
            <a:r>
              <a:rPr lang="hu-HU" dirty="0"/>
              <a:t>Forrás: US </a:t>
            </a:r>
            <a:r>
              <a:rPr lang="hu-HU" dirty="0" err="1"/>
              <a:t>Bureau</a:t>
            </a:r>
            <a:r>
              <a:rPr lang="hu-HU" dirty="0"/>
              <a:t> of </a:t>
            </a:r>
            <a:r>
              <a:rPr lang="hu-HU" dirty="0" err="1"/>
              <a:t>Economic</a:t>
            </a:r>
            <a:r>
              <a:rPr lang="hu-HU" dirty="0"/>
              <a:t> </a:t>
            </a:r>
            <a:r>
              <a:rPr lang="hu-HU" dirty="0" err="1"/>
              <a:t>Analysis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91965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200" b="1" i="1" smtClean="0"/>
              <a:t>Gazdaságpolitikai következtetések</a:t>
            </a:r>
            <a:r>
              <a:rPr lang="en-GB" altLang="hu-HU" sz="3200" b="1" i="1" smtClean="0"/>
              <a:t/>
            </a:r>
            <a:br>
              <a:rPr lang="en-GB" altLang="hu-HU" sz="3200" b="1" i="1" smtClean="0"/>
            </a:br>
            <a:endParaRPr lang="hu-HU" altLang="hu-HU" sz="3200" b="1" i="1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289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dirty="0" err="1" smtClean="0"/>
              <a:t>Sargent</a:t>
            </a:r>
            <a:r>
              <a:rPr lang="hu-HU" altLang="hu-HU" sz="2400" dirty="0" smtClean="0"/>
              <a:t> és Wallace (1975) </a:t>
            </a:r>
            <a:r>
              <a:rPr lang="hu-HU" altLang="hu-HU" sz="2400" b="1" dirty="0" smtClean="0"/>
              <a:t>tehetetlenségi tétele</a:t>
            </a:r>
            <a:r>
              <a:rPr lang="hu-HU" altLang="hu-HU" sz="2400" dirty="0" smtClean="0"/>
              <a:t> a gazdaságpolitika hatástalanságáról. Eszerint a bejelentett gazdaságpolitikai lépések rövid távon sincsenek hatással a reálváltozókra.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 smtClean="0"/>
              <a:t>Az ismert gazdasági paramétereken alapuló nyilvános vagy kikövetkeztethető visszacsatolási szabály szerint alakított gazdaságpolitika is hatástalan.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A reálváltozókra csak a meglepetésszerű gazdaságpolitikai lépések gyakorolnak hatást, a meglepetési kínálati függvénynek megfelelően. </a:t>
            </a:r>
            <a:r>
              <a:rPr lang="en-GB" altLang="hu-HU" sz="2400" dirty="0" smtClean="0">
                <a:sym typeface="Wingdings" panose="05000000000000000000" pitchFamily="2" charset="2"/>
              </a:rPr>
              <a:t></a:t>
            </a:r>
            <a:r>
              <a:rPr lang="hu-HU" altLang="hu-HU" sz="2400" dirty="0" smtClean="0"/>
              <a:t> (</a:t>
            </a:r>
            <a:r>
              <a:rPr lang="hu-HU" altLang="hu-HU" sz="2400" dirty="0" err="1" smtClean="0"/>
              <a:t>Friedmannél</a:t>
            </a:r>
            <a:r>
              <a:rPr lang="hu-HU" altLang="hu-HU" sz="2400" dirty="0" smtClean="0"/>
              <a:t> hasonló volt a rövid táv, hosszú táv megkülönböztetés)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dirty="0" smtClean="0"/>
              <a:t>Emiatt az inflációcsökkentés reálköltsége nulla, a monetáris hatóságnak elvben elég bejelentenie a szükséges mértékű pénzügyi megszorítást. </a:t>
            </a:r>
            <a:r>
              <a:rPr lang="en-GB" altLang="hu-HU" sz="2400" dirty="0" smtClean="0">
                <a:sym typeface="Wingdings" panose="05000000000000000000" pitchFamily="2" charset="2"/>
              </a:rPr>
              <a:t></a:t>
            </a:r>
            <a:r>
              <a:rPr lang="hu-HU" altLang="hu-HU" sz="2400" dirty="0" smtClean="0"/>
              <a:t> (A monetaristák szerint fokozatosan lehetséges)</a:t>
            </a:r>
          </a:p>
        </p:txBody>
      </p:sp>
    </p:spTree>
    <p:extLst>
      <p:ext uri="{BB962C8B-B14F-4D97-AF65-F5344CB8AC3E}">
        <p14:creationId xmlns:p14="http://schemas.microsoft.com/office/powerpoint/2010/main" val="9459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+ dinamikus </a:t>
            </a:r>
            <a:r>
              <a:rPr lang="hu-HU" dirty="0"/>
              <a:t>inkonzisztencia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1"/>
          </a:xfrm>
        </p:spPr>
        <p:txBody>
          <a:bodyPr/>
          <a:lstStyle/>
          <a:p>
            <a:r>
              <a:rPr lang="hu-HU" dirty="0" smtClean="0"/>
              <a:t>(</a:t>
            </a:r>
            <a:r>
              <a:rPr lang="hu-HU" dirty="0" err="1"/>
              <a:t>Kydland</a:t>
            </a:r>
            <a:r>
              <a:rPr lang="hu-HU" dirty="0"/>
              <a:t>–</a:t>
            </a:r>
            <a:r>
              <a:rPr lang="hu-HU" dirty="0" err="1"/>
              <a:t>Prescott</a:t>
            </a:r>
            <a:r>
              <a:rPr lang="hu-HU" dirty="0"/>
              <a:t>, </a:t>
            </a:r>
            <a:r>
              <a:rPr lang="hu-HU" dirty="0" smtClean="0"/>
              <a:t>1977): Egy </a:t>
            </a:r>
            <a:r>
              <a:rPr lang="hu-HU" dirty="0"/>
              <a:t>adott </a:t>
            </a:r>
            <a:r>
              <a:rPr lang="hu-HU" dirty="0" smtClean="0"/>
              <a:t>időpontban </a:t>
            </a:r>
            <a:r>
              <a:rPr lang="hu-HU" dirty="0"/>
              <a:t>hozott optimális döntés, az annak hatására bekövetkező folyamat </a:t>
            </a:r>
            <a:r>
              <a:rPr lang="hu-HU" dirty="0" smtClean="0"/>
              <a:t>önmozgásainak </a:t>
            </a:r>
            <a:r>
              <a:rPr lang="hu-HU" dirty="0"/>
              <a:t>következtében, a későbbiekben már nem lesz a döntéshozók </a:t>
            </a:r>
            <a:r>
              <a:rPr lang="hu-HU" dirty="0" smtClean="0"/>
              <a:t>számára </a:t>
            </a:r>
            <a:r>
              <a:rPr lang="hu-HU" dirty="0"/>
              <a:t>optimális, s megváltoztatják </a:t>
            </a:r>
            <a:r>
              <a:rPr lang="hu-HU" dirty="0" smtClean="0"/>
              <a:t>azt.</a:t>
            </a:r>
          </a:p>
          <a:p>
            <a:r>
              <a:rPr lang="hu-HU" dirty="0" smtClean="0"/>
              <a:t>→ </a:t>
            </a:r>
            <a:r>
              <a:rPr lang="hu-HU" b="1" dirty="0" smtClean="0"/>
              <a:t>Elvész </a:t>
            </a:r>
            <a:r>
              <a:rPr lang="hu-HU" b="1" dirty="0"/>
              <a:t>a gazdaságpolitika hitelessége</a:t>
            </a:r>
            <a:r>
              <a:rPr lang="hu-HU" dirty="0"/>
              <a:t>, a piaci szereplők, az emberek már nem hisznek benne, s így az </a:t>
            </a:r>
            <a:r>
              <a:rPr lang="hu-HU" dirty="0" smtClean="0"/>
              <a:t>erőtlenné </a:t>
            </a:r>
            <a:r>
              <a:rPr lang="hu-HU" dirty="0"/>
              <a:t>és hatástalanná </a:t>
            </a:r>
            <a:r>
              <a:rPr lang="hu-HU" dirty="0" smtClean="0"/>
              <a:t>válhat.</a:t>
            </a:r>
          </a:p>
        </p:txBody>
      </p:sp>
    </p:spTree>
    <p:extLst>
      <p:ext uri="{BB962C8B-B14F-4D97-AF65-F5344CB8AC3E}">
        <p14:creationId xmlns:p14="http://schemas.microsoft.com/office/powerpoint/2010/main" val="33355897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hu-HU" altLang="hu-HU" sz="3600" b="1" dirty="0" smtClean="0"/>
              <a:t>Folytatás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dirty="0" smtClean="0"/>
              <a:t>Azaz</a:t>
            </a:r>
            <a:r>
              <a:rPr lang="hu-HU" dirty="0" smtClean="0"/>
              <a:t> </a:t>
            </a:r>
            <a:r>
              <a:rPr lang="hu-HU" dirty="0"/>
              <a:t>a diszkrecionális jellegű döntéseken alapuló gazdaságpolitika elleni </a:t>
            </a:r>
            <a:r>
              <a:rPr lang="hu-HU" dirty="0" smtClean="0"/>
              <a:t>érv</a:t>
            </a:r>
          </a:p>
          <a:p>
            <a:pPr eaLnBrk="1" hangingPunct="1">
              <a:lnSpc>
                <a:spcPct val="80000"/>
              </a:lnSpc>
            </a:pPr>
            <a:r>
              <a:rPr lang="hu-HU" dirty="0"/>
              <a:t>K</a:t>
            </a:r>
            <a:r>
              <a:rPr lang="hu-HU" dirty="0" smtClean="0"/>
              <a:t>iemeli</a:t>
            </a:r>
            <a:r>
              <a:rPr lang="hu-HU" dirty="0"/>
              <a:t>, megerősíti a szabálykövető politikák, s az ezt biztosító intézmények fontosságát</a:t>
            </a:r>
            <a:r>
              <a:rPr lang="hu-HU" dirty="0" smtClean="0"/>
              <a:t>.</a:t>
            </a:r>
            <a:endParaRPr lang="hu-HU" altLang="hu-HU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hu-HU" dirty="0" smtClean="0"/>
              <a:t>A </a:t>
            </a:r>
            <a:r>
              <a:rPr lang="hu-HU" altLang="hu-HU" i="1" dirty="0" smtClean="0"/>
              <a:t>munkanélküliséget</a:t>
            </a:r>
            <a:r>
              <a:rPr lang="hu-HU" altLang="hu-HU" dirty="0" smtClean="0"/>
              <a:t> kizárólag </a:t>
            </a:r>
            <a:r>
              <a:rPr lang="hu-HU" altLang="hu-HU" dirty="0" err="1" smtClean="0"/>
              <a:t>mikroökonómiai</a:t>
            </a:r>
            <a:r>
              <a:rPr lang="hu-HU" altLang="hu-HU" dirty="0" smtClean="0"/>
              <a:t> szintű, kínálatoldali gazdaságpolitikákkal lehet csökkenteni.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b="1" dirty="0" smtClean="0"/>
              <a:t>Az infláció letörését pedig egy kormányzattól független, politika-semleges (szavahihető) központi bankra kell bízni.</a:t>
            </a:r>
          </a:p>
        </p:txBody>
      </p:sp>
    </p:spTree>
    <p:extLst>
      <p:ext uri="{BB962C8B-B14F-4D97-AF65-F5344CB8AC3E}">
        <p14:creationId xmlns:p14="http://schemas.microsoft.com/office/powerpoint/2010/main" val="5041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Public Choice  iskola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z="2800" b="1" dirty="0" smtClean="0"/>
              <a:t>James </a:t>
            </a:r>
            <a:r>
              <a:rPr lang="hu-HU" altLang="hu-HU" sz="2800" b="1" dirty="0" err="1" smtClean="0"/>
              <a:t>Buchanan</a:t>
            </a:r>
            <a:r>
              <a:rPr lang="hu-HU" altLang="hu-HU" sz="2800" b="1" dirty="0" smtClean="0"/>
              <a:t> </a:t>
            </a:r>
            <a:r>
              <a:rPr lang="hu-HU" altLang="hu-HU" sz="2800" dirty="0" smtClean="0"/>
              <a:t>és </a:t>
            </a:r>
            <a:r>
              <a:rPr lang="hu-HU" altLang="hu-HU" sz="2800" b="1" dirty="0" smtClean="0"/>
              <a:t>Gordon </a:t>
            </a:r>
            <a:r>
              <a:rPr lang="hu-HU" altLang="hu-HU" sz="2800" b="1" dirty="0" err="1" smtClean="0"/>
              <a:t>Tullock</a:t>
            </a:r>
            <a:r>
              <a:rPr lang="hu-HU" altLang="hu-HU" sz="2800" dirty="0" smtClean="0"/>
              <a:t>: </a:t>
            </a:r>
            <a:r>
              <a:rPr lang="en-US" altLang="hu-HU" sz="2800" i="1" dirty="0" smtClean="0"/>
              <a:t>The Calculus of </a:t>
            </a:r>
            <a:r>
              <a:rPr lang="en-US" altLang="hu-HU" sz="2800" i="1" dirty="0" err="1" smtClean="0"/>
              <a:t>Constent</a:t>
            </a:r>
            <a:r>
              <a:rPr lang="en-US" altLang="hu-HU" sz="2800" i="1" dirty="0" smtClean="0"/>
              <a:t> </a:t>
            </a:r>
            <a:r>
              <a:rPr lang="hu-HU" altLang="hu-HU" sz="2800" i="1" dirty="0" smtClean="0"/>
              <a:t>(1962) </a:t>
            </a:r>
            <a:r>
              <a:rPr lang="hu-HU" altLang="hu-HU" sz="2800" dirty="0" smtClean="0"/>
              <a:t>– a politikusok, bürokraták önérdekkövető magatartása igenis torzítja a piac rendes működését, mivel</a:t>
            </a:r>
            <a:r>
              <a:rPr lang="hu-HU" altLang="hu-HU" sz="2800" b="1" dirty="0" smtClean="0"/>
              <a:t> az államapparátust személyes érdekeik </a:t>
            </a:r>
            <a:r>
              <a:rPr lang="hu-HU" altLang="hu-HU" sz="2800" dirty="0" smtClean="0"/>
              <a:t>érvényesítésére használják </a:t>
            </a:r>
          </a:p>
          <a:p>
            <a:pPr eaLnBrk="1" hangingPunct="1"/>
            <a:r>
              <a:rPr lang="hu-HU" altLang="hu-HU" sz="2800" dirty="0" smtClean="0"/>
              <a:t>Járadékvadász magatartás</a:t>
            </a:r>
          </a:p>
          <a:p>
            <a:pPr eaLnBrk="1" hangingPunct="1"/>
            <a:r>
              <a:rPr lang="hu-HU" altLang="hu-HU" sz="2800" dirty="0" smtClean="0"/>
              <a:t>Kormányzati kudarc – torzítják a piac hatékony működését</a:t>
            </a:r>
          </a:p>
          <a:p>
            <a:pPr eaLnBrk="1" hangingPunct="1"/>
            <a:r>
              <a:rPr lang="hu-HU" altLang="hu-HU" sz="2800" b="1" dirty="0" smtClean="0"/>
              <a:t>Romló hatékonyság</a:t>
            </a:r>
          </a:p>
        </p:txBody>
      </p:sp>
    </p:spTree>
    <p:extLst>
      <p:ext uri="{BB962C8B-B14F-4D97-AF65-F5344CB8AC3E}">
        <p14:creationId xmlns:p14="http://schemas.microsoft.com/office/powerpoint/2010/main" val="16444903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Új politikai gazdaságtan</a:t>
            </a: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b="1" dirty="0" smtClean="0"/>
              <a:t>Anne </a:t>
            </a:r>
            <a:r>
              <a:rPr lang="hu-HU" altLang="hu-HU" b="1" dirty="0" err="1" smtClean="0"/>
              <a:t>Krueger</a:t>
            </a:r>
            <a:r>
              <a:rPr lang="hu-HU" altLang="hu-HU" dirty="0" smtClean="0"/>
              <a:t>: a közpolitika egyének vagy </a:t>
            </a:r>
            <a:r>
              <a:rPr lang="hu-HU" altLang="hu-HU" b="1" dirty="0" smtClean="0"/>
              <a:t>érdekcsoportok</a:t>
            </a:r>
            <a:r>
              <a:rPr lang="hu-HU" altLang="hu-HU" dirty="0" smtClean="0"/>
              <a:t> azon erőfeszítéseinek eredménye,hogy a közösség vagyonát és eszközeit saját érdekeinek szolgálatába állítsa</a:t>
            </a:r>
          </a:p>
          <a:p>
            <a:pPr eaLnBrk="1" hangingPunct="1"/>
            <a:r>
              <a:rPr lang="hu-HU" altLang="hu-HU" dirty="0" smtClean="0"/>
              <a:t>Az állami forráselosztás nem más, mint a lobbik közti harc a haszon lefölözésére (járadékvadászat)</a:t>
            </a:r>
          </a:p>
          <a:p>
            <a:pPr eaLnBrk="1" hangingPunct="1"/>
            <a:r>
              <a:rPr lang="hu-HU" altLang="hu-HU" dirty="0" smtClean="0"/>
              <a:t>Pl. a protekcionista intézkedések</a:t>
            </a:r>
          </a:p>
        </p:txBody>
      </p:sp>
    </p:spTree>
    <p:extLst>
      <p:ext uri="{BB962C8B-B14F-4D97-AF65-F5344CB8AC3E}">
        <p14:creationId xmlns:p14="http://schemas.microsoft.com/office/powerpoint/2010/main" val="178278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188640"/>
            <a:ext cx="835292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48920" lvl="0">
              <a:spcAft>
                <a:spcPts val="0"/>
              </a:spcAft>
              <a:buSzPts val="1200"/>
              <a:tabLst>
                <a:tab pos="30734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1973. november–1975. március: Első olajválság és a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vietnámi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háborús kiadások következtében kialakult</a:t>
            </a:r>
            <a:r>
              <a:rPr lang="hu-HU" sz="24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stagfláció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R="247015" lvl="0">
              <a:spcBef>
                <a:spcPts val="625"/>
              </a:spcBef>
              <a:spcAft>
                <a:spcPts val="0"/>
              </a:spcAft>
              <a:buSzPts val="1200"/>
              <a:tabLst>
                <a:tab pos="30734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1980. január–június: rövid ideig tartó visszaesés a Fed kamatemelési ciklusának hatására;</a:t>
            </a:r>
          </a:p>
          <a:p>
            <a:pPr marR="247015" lvl="0">
              <a:spcBef>
                <a:spcPts val="625"/>
              </a:spcBef>
              <a:spcAft>
                <a:spcPts val="0"/>
              </a:spcAft>
              <a:buSzPts val="1200"/>
              <a:tabLst>
                <a:tab pos="30734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1981. július–1982. november: újabb olajár-emelkedés az iráni forradalom és az infláció megfékezésére alkalmazott szűk pénz politikája következtében kialakult</a:t>
            </a:r>
            <a:r>
              <a:rPr lang="hu-HU" sz="2400" spc="-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visszaesés;</a:t>
            </a:r>
          </a:p>
          <a:p>
            <a:pPr marR="245745" lvl="0">
              <a:spcBef>
                <a:spcPts val="625"/>
              </a:spcBef>
              <a:spcAft>
                <a:spcPts val="0"/>
              </a:spcAft>
              <a:buSzPts val="1200"/>
              <a:tabLst>
                <a:tab pos="30734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1990. július–1991. március: növekvő infláció és adósságállomány (Öbölháborús konfliktus) generálta rövid ideig tartó</a:t>
            </a:r>
            <a:r>
              <a:rPr lang="hu-HU" sz="24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recesszió;</a:t>
            </a:r>
          </a:p>
          <a:p>
            <a:pPr marR="245745" lvl="0">
              <a:spcBef>
                <a:spcPts val="625"/>
              </a:spcBef>
              <a:spcAft>
                <a:spcPts val="0"/>
              </a:spcAft>
              <a:buSzPts val="1200"/>
              <a:tabLst>
                <a:tab pos="30734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2001. március–november: az 1990-es évek hosszan tartó fellendülését követő ún. spekulatív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dot-com</a:t>
            </a:r>
            <a:r>
              <a:rPr lang="hu-HU" sz="24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válság;</a:t>
            </a:r>
          </a:p>
          <a:p>
            <a:pPr marR="247015" lvl="0">
              <a:spcBef>
                <a:spcPts val="625"/>
              </a:spcBef>
              <a:spcAft>
                <a:spcPts val="0"/>
              </a:spcAft>
              <a:buSzPts val="1200"/>
              <a:tabLst>
                <a:tab pos="307340" algn="l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2007. december–2009. június: másodrendű jelzálogpiaci válságból kiinduló globális gazdasági</a:t>
            </a:r>
            <a:r>
              <a:rPr lang="hu-HU" sz="24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válság.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1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dirty="0" smtClean="0"/>
              <a:t>Válság a 70-es években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hu-HU" sz="2800" dirty="0" smtClean="0"/>
              <a:t>Más természetű, mint a nagy válság (de ugyancsak más, mint a legutóbbi)</a:t>
            </a:r>
          </a:p>
          <a:p>
            <a:r>
              <a:rPr lang="hu-HU" sz="2800" dirty="0" smtClean="0"/>
              <a:t>A visszaesés enyhe, </a:t>
            </a:r>
            <a:r>
              <a:rPr lang="hu-HU" sz="2800" b="1" dirty="0" smtClean="0"/>
              <a:t>de infláció (fő probléma)</a:t>
            </a:r>
          </a:p>
          <a:p>
            <a:r>
              <a:rPr lang="hu-HU" sz="2800" b="1" dirty="0" smtClean="0"/>
              <a:t>Az államok már beépültek a gazdaságba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automatikus stabilizátorok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költségvetések nagy súlya (+ állami alkalmazottak)</a:t>
            </a:r>
          </a:p>
          <a:p>
            <a:r>
              <a:rPr lang="hu-H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Sokkal kisebb a munkanélküliség</a:t>
            </a:r>
          </a:p>
          <a:p>
            <a:r>
              <a:rPr lang="hu-HU" sz="2800" dirty="0"/>
              <a:t>A</a:t>
            </a:r>
            <a:r>
              <a:rPr lang="hu-HU" sz="2800" dirty="0" smtClean="0"/>
              <a:t> munkanélküli-segély </a:t>
            </a:r>
            <a:r>
              <a:rPr lang="hu-HU" sz="2800" dirty="0"/>
              <a:t>kiterjesztése révén </a:t>
            </a:r>
            <a:r>
              <a:rPr lang="hu-HU" sz="2800" dirty="0" smtClean="0"/>
              <a:t>a </a:t>
            </a:r>
            <a:r>
              <a:rPr lang="hu-HU" sz="2800" dirty="0"/>
              <a:t>kereslet sokkal kevésbé csökken, </a:t>
            </a:r>
            <a:r>
              <a:rPr lang="hu-HU" sz="2800" dirty="0" smtClean="0"/>
              <a:t>mint </a:t>
            </a:r>
            <a:r>
              <a:rPr lang="hu-HU" sz="2800" dirty="0"/>
              <a:t>a </a:t>
            </a:r>
            <a:r>
              <a:rPr lang="hu-HU" sz="2800" dirty="0" smtClean="0"/>
              <a:t>foglalkoztatottság</a:t>
            </a:r>
          </a:p>
          <a:p>
            <a:r>
              <a:rPr lang="hu-HU" sz="2800" b="1" dirty="0" smtClean="0"/>
              <a:t>Nem volt bankválság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11108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23528" y="404664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Az ILO becslése szerint a tőkés világban a </a:t>
            </a:r>
            <a:r>
              <a:rPr lang="hu-HU" sz="2800" b="1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munkanélküliség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az 1929-es 6% körüli értékről 25%-ra emelkedett 1932/1933-ra, s még</a:t>
            </a:r>
            <a:r>
              <a:rPr lang="hu-HU" sz="2800" b="1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az</a:t>
            </a:r>
            <a:r>
              <a:rPr lang="hu-HU" sz="2800" b="1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évtized</a:t>
            </a:r>
            <a:r>
              <a:rPr lang="hu-HU" sz="2800" b="1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végén</a:t>
            </a:r>
            <a:r>
              <a:rPr lang="hu-HU" sz="2800" b="1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is</a:t>
            </a:r>
            <a:r>
              <a:rPr lang="hu-HU" sz="2800" b="1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10%</a:t>
            </a:r>
            <a:r>
              <a:rPr lang="hu-HU" sz="2800" b="1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fölött</a:t>
            </a:r>
            <a:r>
              <a:rPr lang="hu-HU" sz="2800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volt</a:t>
            </a:r>
            <a:r>
              <a:rPr lang="hu-HU" sz="2800" spc="-45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(</a:t>
            </a:r>
            <a:r>
              <a:rPr lang="hu-HU" sz="2800" dirty="0" err="1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Kitson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–</a:t>
            </a:r>
            <a:r>
              <a:rPr lang="hu-HU" sz="2800" dirty="0" err="1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Michie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,</a:t>
            </a:r>
            <a:r>
              <a:rPr lang="hu-HU" sz="2800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2000,</a:t>
            </a:r>
            <a:r>
              <a:rPr lang="hu-HU" sz="2800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91–92).</a:t>
            </a:r>
            <a:r>
              <a:rPr lang="hu-HU" sz="2800" spc="-6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</a:t>
            </a:r>
            <a:r>
              <a:rPr lang="hu-HU" sz="2800" spc="-11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hetvenes években összességében azonban sokkal kisebb volt a munkanélküliség, a </a:t>
            </a:r>
            <a:r>
              <a:rPr lang="hu-HU" sz="28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jelentős</a:t>
            </a:r>
            <a:r>
              <a:rPr lang="hu-HU" sz="2800" spc="-45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állami</a:t>
            </a:r>
            <a:r>
              <a:rPr lang="hu-HU" sz="2800" spc="-4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szerepvállalás</a:t>
            </a:r>
            <a:r>
              <a:rPr lang="hu-HU" sz="2800" spc="-4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válságmérséklő</a:t>
            </a:r>
            <a:r>
              <a:rPr lang="hu-HU" sz="2800" spc="-4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hatásának</a:t>
            </a:r>
            <a:r>
              <a:rPr lang="hu-HU" sz="2800" spc="-4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is</a:t>
            </a:r>
            <a:r>
              <a:rPr lang="hu-HU" sz="2800" spc="-4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köszönhetően.</a:t>
            </a:r>
            <a:r>
              <a:rPr lang="hu-HU" sz="2800" spc="-4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</a:t>
            </a:r>
            <a:r>
              <a:rPr lang="hu-HU" sz="2800" spc="-9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hét</a:t>
            </a:r>
            <a:r>
              <a:rPr lang="hu-HU" sz="2800" spc="-45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dirty="0" smtClean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legfejlettebb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országban a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munkanélküliség átlagos értéke a hetvenes évek elején 3-4% volt,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amely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az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évtized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közepére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5-6%-ra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emelkedett.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Az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1982-es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recesszió</a:t>
            </a:r>
            <a:r>
              <a:rPr lang="hu-HU" sz="2800" b="1" spc="-8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 </a:t>
            </a:r>
            <a:r>
              <a:rPr lang="hu-HU" sz="2800" b="1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nyomán tetőzött a 7 legfejlettebb országban az átlagos munkanélküliség 7-8%-os átlagos értékkel 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(</a:t>
            </a:r>
            <a:r>
              <a:rPr lang="hu-HU" sz="2800" dirty="0" err="1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Meredyth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–</a:t>
            </a:r>
            <a:r>
              <a:rPr lang="hu-HU" sz="2800" dirty="0" err="1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Dyster</a:t>
            </a:r>
            <a:r>
              <a:rPr lang="hu-HU" sz="2800" dirty="0">
                <a:latin typeface="Book Antiqua" panose="02040602050305030304" pitchFamily="18" charset="0"/>
                <a:ea typeface="Book Antiqua" panose="02040602050305030304" pitchFamily="18" charset="0"/>
                <a:cs typeface="Book Antiqua" panose="02040602050305030304" pitchFamily="18" charset="0"/>
              </a:rPr>
              <a:t>, 1999, 230).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8854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26595"/>
              </p:ext>
            </p:extLst>
          </p:nvPr>
        </p:nvGraphicFramePr>
        <p:xfrm>
          <a:off x="323526" y="692698"/>
          <a:ext cx="8599526" cy="4717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3586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49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22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34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5343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534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5343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1968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1962–1973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02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1973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1974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02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1975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02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1976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1977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429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1978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Egyesült Királyság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15,1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27,4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14,6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13,5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Franciaország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13,3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Németország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Olaszország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17,4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18,9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13,3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Egyesült Államok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3,5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Japán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20,1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5,6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Kanada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3,6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9,2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15,3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10,8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6,4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 fenti nagy gazdaság (G7)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12,1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R="148590" algn="l">
                        <a:lnSpc>
                          <a:spcPts val="1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Ausztria/Belgium/Dánia/ Hollandia/Norvégia/Svédország átlaga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5,2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7,9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9,6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11,0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7,6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6,9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6,0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Európai országok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13,3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9,1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8,7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7,6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9592">
                <a:tc>
                  <a:txBody>
                    <a:bodyPr/>
                    <a:lstStyle/>
                    <a:p>
                      <a:pPr algn="l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Összes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30" marR="8255" algn="ct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4,1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7,3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algn="l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11,9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11,0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 algn="l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</a:rPr>
                        <a:t>7,1</a:t>
                      </a:r>
                      <a:endParaRPr lang="hu-HU" sz="140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7,0</a:t>
                      </a:r>
                      <a:endParaRPr lang="hu-HU" sz="1400" dirty="0">
                        <a:effectLst/>
                        <a:latin typeface="Book Antiqua" panose="02040602050305030304" pitchFamily="18" charset="0"/>
                        <a:ea typeface="Book Antiqua" panose="02040602050305030304" pitchFamily="18" charset="0"/>
                        <a:cs typeface="Book Antiqua" panose="0204060205030503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3528" y="11663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Az infláció (GNP </a:t>
            </a:r>
            <a:r>
              <a:rPr lang="hu-HU" dirty="0" err="1"/>
              <a:t>deflátor</a:t>
            </a:r>
            <a:r>
              <a:rPr lang="hu-HU" dirty="0"/>
              <a:t>) éves növekedési üteme a fejlett országokban, 1962–1978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820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válság okai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hu-HU" sz="2800" dirty="0" smtClean="0"/>
              <a:t>Az USA meggyengülése: Az erőviszonyok felborulása?</a:t>
            </a:r>
          </a:p>
          <a:p>
            <a:r>
              <a:rPr lang="hu-HU" sz="2800" dirty="0" err="1" smtClean="0"/>
              <a:t>Eurodollár</a:t>
            </a:r>
            <a:r>
              <a:rPr lang="hu-HU" sz="2800" dirty="0" smtClean="0"/>
              <a:t> piac kialakulása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világméretű inflációs nyomás</a:t>
            </a:r>
            <a:endParaRPr lang="hu-HU" sz="2800" dirty="0" smtClean="0"/>
          </a:p>
          <a:p>
            <a:r>
              <a:rPr lang="hu-HU" sz="2800" dirty="0" smtClean="0"/>
              <a:t>BW összeomlása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2800" dirty="0" smtClean="0"/>
              <a:t>a </a:t>
            </a:r>
            <a:r>
              <a:rPr lang="hu-HU" sz="2800" dirty="0"/>
              <a:t>dollár </a:t>
            </a:r>
            <a:r>
              <a:rPr lang="hu-HU" sz="2800" dirty="0" smtClean="0"/>
              <a:t>leértékelése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fix árfolyamok 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feladása 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→infláció exportálása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fizetési mérleg egyensúlytalanságok</a:t>
            </a:r>
          </a:p>
          <a:p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Bérek növekedése,”bérrobbanás” (társadalmi feszültségek) – bér-ár spirál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187918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4733</TotalTime>
  <Words>3174</Words>
  <Application>Microsoft Office PowerPoint</Application>
  <PresentationFormat>Diavetítés a képernyőre (4:3 oldalarány)</PresentationFormat>
  <Paragraphs>646</Paragraphs>
  <Slides>44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51" baseType="lpstr">
      <vt:lpstr>Arial</vt:lpstr>
      <vt:lpstr>Book Antiqua</vt:lpstr>
      <vt:lpstr>Calibri</vt:lpstr>
      <vt:lpstr>Georgia</vt:lpstr>
      <vt:lpstr>Times New Roman</vt:lpstr>
      <vt:lpstr>Wingdings</vt:lpstr>
      <vt:lpstr>Office-téma</vt:lpstr>
      <vt:lpstr>Gazdaságpolitika 6. ea. </vt:lpstr>
      <vt:lpstr>PowerPoint bemutató</vt:lpstr>
      <vt:lpstr>PowerPoint bemutató</vt:lpstr>
      <vt:lpstr>PowerPoint bemutató</vt:lpstr>
      <vt:lpstr>PowerPoint bemutató</vt:lpstr>
      <vt:lpstr>Válság a 70-es években</vt:lpstr>
      <vt:lpstr>PowerPoint bemutató</vt:lpstr>
      <vt:lpstr>PowerPoint bemutató</vt:lpstr>
      <vt:lpstr>A válság okai</vt:lpstr>
      <vt:lpstr>Az BW-i rendszer válsága </vt:lpstr>
      <vt:lpstr>PowerPoint bemutató</vt:lpstr>
      <vt:lpstr>A válság okai</vt:lpstr>
      <vt:lpstr>Az állam az ok</vt:lpstr>
      <vt:lpstr>Elméleti fordulat?</vt:lpstr>
      <vt:lpstr>Friedman</vt:lpstr>
      <vt:lpstr>Az áttörés mégis nehéz</vt:lpstr>
      <vt:lpstr>Volt egyáltalán keynesiánus gazdaságpolitika?</vt:lpstr>
      <vt:lpstr>Az állam súlya</vt:lpstr>
      <vt:lpstr>PowerPoint bemutató</vt:lpstr>
      <vt:lpstr>PowerPoint bemutató</vt:lpstr>
      <vt:lpstr>A gazdaságpolitika változásai</vt:lpstr>
      <vt:lpstr>A jóléti állam leépítése</vt:lpstr>
      <vt:lpstr>Az igazi fordulat a 80-as évek elején</vt:lpstr>
      <vt:lpstr>PowerPoint bemutató</vt:lpstr>
      <vt:lpstr>Monetarista monetáris politika</vt:lpstr>
      <vt:lpstr>PowerPoint bemutató</vt:lpstr>
      <vt:lpstr>Goodhart-törvény</vt:lpstr>
      <vt:lpstr>Lucas kritika</vt:lpstr>
      <vt:lpstr>A fő üzenet tovább él</vt:lpstr>
      <vt:lpstr>Újklasszikus makroökönómia</vt:lpstr>
      <vt:lpstr>A monetarizmus radikális szárnya?</vt:lpstr>
      <vt:lpstr>3 fő ismertetőjegy:</vt:lpstr>
      <vt:lpstr>A racionális várakozások hipotézise </vt:lpstr>
      <vt:lpstr>A REH két változata: </vt:lpstr>
      <vt:lpstr>Erős változat (Muth eredeti koncepciója):</vt:lpstr>
      <vt:lpstr>Az állandó piacmegtisztulás feltételezése</vt:lpstr>
      <vt:lpstr>Ciklusok – miért?</vt:lpstr>
      <vt:lpstr>Másik magyarázat: Reálciklus elmélet</vt:lpstr>
      <vt:lpstr>Jellemzői:</vt:lpstr>
      <vt:lpstr>Gazdaságpolitikai következtetések </vt:lpstr>
      <vt:lpstr>+ dinamikus inkonzisztencia</vt:lpstr>
      <vt:lpstr>Folytatás</vt:lpstr>
      <vt:lpstr>Public Choice  iskola</vt:lpstr>
      <vt:lpstr>Új politikai gazdaságtan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191</cp:revision>
  <dcterms:created xsi:type="dcterms:W3CDTF">2011-12-06T13:04:46Z</dcterms:created>
  <dcterms:modified xsi:type="dcterms:W3CDTF">2019-10-03T10:01:53Z</dcterms:modified>
</cp:coreProperties>
</file>